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4" r:id="rId14"/>
    <p:sldId id="275" r:id="rId15"/>
    <p:sldId id="270" r:id="rId16"/>
    <p:sldId id="271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defRPr sz="1400" b="0" i="0" u="none" strike="noStrike" cap="none" baseline="0">
        <a:solidFill>
          <a:srgbClr val="000000"/>
        </a:solidFill>
        <a:latin typeface="Arial" panose="00000000000000000000"/>
        <a:ea typeface="Arial" panose="00000000000000000000"/>
        <a:cs typeface="Arial" panose="00000000000000000000"/>
        <a:sym typeface="Arial" panose="0000000000000000000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-93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" name="Shape 1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29272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5987" cy="4759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0"/>
            <a:ext cx="3273425" cy="527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4278312" y="0"/>
            <a:ext cx="3273425" cy="527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0" y="10155236"/>
            <a:ext cx="3273425" cy="527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idx="12"/>
          </p:nvPr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220" name="Shape 220"/>
          <p:cNvSpPr/>
          <p:nvPr/>
        </p:nvSpPr>
        <p:spPr>
          <a:xfrm>
            <a:off x="3584575" y="8616950"/>
            <a:ext cx="3273425" cy="527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/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221" name="Shape 221"/>
          <p:cNvSpPr/>
          <p:nvPr/>
        </p:nvSpPr>
        <p:spPr>
          <a:xfrm>
            <a:off x="4761" y="4761"/>
            <a:ext cx="1587" cy="1587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70437"/>
          </a:xfrm>
          <a:prstGeom prst="rect">
            <a:avLst/>
          </a:prstGeom>
          <a:noFill/>
          <a:ln w="9525" cap="rnd">
            <a:solidFill>
              <a:srgbClr val="000000">
                <a:alpha val="65490"/>
              </a:srgbClr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412" name="Shape 412"/>
          <p:cNvSpPr/>
          <p:nvPr/>
        </p:nvSpPr>
        <p:spPr>
          <a:xfrm>
            <a:off x="1106487" y="812800"/>
            <a:ext cx="5299075" cy="39623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427" name="Shape 427"/>
          <p:cNvSpPr/>
          <p:nvPr/>
        </p:nvSpPr>
        <p:spPr>
          <a:xfrm>
            <a:off x="1106487" y="812800"/>
            <a:ext cx="5299075" cy="39623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461" name="Shape 461"/>
          <p:cNvSpPr/>
          <p:nvPr/>
        </p:nvSpPr>
        <p:spPr>
          <a:xfrm>
            <a:off x="1106487" y="812800"/>
            <a:ext cx="5295900" cy="3959225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62" name="Shape 462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471" name="Shape 471"/>
          <p:cNvSpPr/>
          <p:nvPr/>
        </p:nvSpPr>
        <p:spPr>
          <a:xfrm>
            <a:off x="3584575" y="8616950"/>
            <a:ext cx="3273425" cy="527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/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472" name="Shape 472"/>
          <p:cNvSpPr/>
          <p:nvPr/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73" name="Shape 473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233" name="Shape 233"/>
          <p:cNvSpPr/>
          <p:nvPr/>
        </p:nvSpPr>
        <p:spPr>
          <a:xfrm>
            <a:off x="1106487" y="812800"/>
            <a:ext cx="5297486" cy="3960811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243" name="Shape 243"/>
          <p:cNvSpPr/>
          <p:nvPr/>
        </p:nvSpPr>
        <p:spPr>
          <a:xfrm>
            <a:off x="1106487" y="812800"/>
            <a:ext cx="5310186" cy="3973512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263" name="Shape 263"/>
          <p:cNvSpPr/>
          <p:nvPr/>
        </p:nvSpPr>
        <p:spPr>
          <a:xfrm>
            <a:off x="3619500" y="8651875"/>
            <a:ext cx="3236912" cy="490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264" name="Shape 264"/>
          <p:cNvSpPr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338" name="Shape 338"/>
          <p:cNvSpPr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347" name="Shape 347"/>
          <p:cNvSpPr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355" name="Shape 355"/>
          <p:cNvSpPr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378" name="Shape 378"/>
          <p:cNvSpPr/>
          <p:nvPr/>
        </p:nvSpPr>
        <p:spPr>
          <a:xfrm>
            <a:off x="1106487" y="812800"/>
            <a:ext cx="5299075" cy="39623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/>
        </p:nvSpPr>
        <p:spPr>
          <a:xfrm>
            <a:off x="4278312" y="10155236"/>
            <a:ext cx="3228975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lnSpc>
                <a:spcPct val="84000"/>
              </a:lnSpc>
            </a:pPr>
            <a:r>
              <a:rPr sz="1400" b="0" i="0" u="none" strike="noStrike" cap="none" baseline="0">
                <a:solidFill>
                  <a:srgbClr val="000000"/>
                </a:solidFill>
                <a:latin typeface="Times New Roman" panose="00000000000000000000"/>
                <a:ea typeface="Times New Roman" panose="00000000000000000000"/>
                <a:cs typeface="Times New Roman" panose="00000000000000000000"/>
                <a:sym typeface="Times New Roman" panose="00000000000000000000"/>
              </a:rPr>
              <a:t>*</a:t>
            </a:r>
          </a:p>
        </p:txBody>
      </p:sp>
      <p:sp>
        <p:nvSpPr>
          <p:cNvPr id="395" name="Shape 395"/>
          <p:cNvSpPr/>
          <p:nvPr/>
        </p:nvSpPr>
        <p:spPr>
          <a:xfrm>
            <a:off x="1106487" y="812800"/>
            <a:ext cx="5299075" cy="3962399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755650" y="5078412"/>
            <a:ext cx="5997574" cy="476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812800"/>
            <a:ext cx="5273675" cy="3956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1314450" y="-4975225"/>
            <a:ext cx="438150" cy="40946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1pPr>
            <a:lvl2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2pPr>
            <a:lvl3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3pPr>
            <a:lvl4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4pPr>
            <a:lvl5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0" y="-4975225"/>
            <a:ext cx="1162049" cy="40946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84000"/>
              </a:lnSpc>
              <a:spcBef>
                <a:spcPts val="0"/>
              </a:spcBef>
              <a:spcAft>
                <a:spcPts val="1425"/>
              </a:spcAft>
              <a:defRPr sz="3200">
                <a:solidFill>
                  <a:srgbClr val="000000"/>
                </a:solidFill>
              </a:defRPr>
            </a:lvl1pPr>
            <a:lvl2pPr marL="742950" indent="-285750" algn="l" rtl="0">
              <a:lnSpc>
                <a:spcPct val="84000"/>
              </a:lnSpc>
              <a:spcBef>
                <a:spcPts val="0"/>
              </a:spcBef>
              <a:spcAft>
                <a:spcPts val="1138"/>
              </a:spcAft>
              <a:defRPr sz="2400">
                <a:solidFill>
                  <a:srgbClr val="000000"/>
                </a:solidFill>
              </a:defRPr>
            </a:lvl2pPr>
            <a:lvl3pPr marL="1143000" indent="-228600" algn="l" rtl="0">
              <a:lnSpc>
                <a:spcPct val="84000"/>
              </a:lnSpc>
              <a:spcBef>
                <a:spcPts val="0"/>
              </a:spcBef>
              <a:spcAft>
                <a:spcPts val="850"/>
              </a:spcAft>
              <a:defRPr sz="2000">
                <a:solidFill>
                  <a:srgbClr val="000000"/>
                </a:solidFill>
              </a:defRPr>
            </a:lvl3pPr>
            <a:lvl4pPr marL="1600200" indent="-228600" algn="l" rtl="0">
              <a:lnSpc>
                <a:spcPct val="84000"/>
              </a:lnSpc>
              <a:spcBef>
                <a:spcPts val="0"/>
              </a:spcBef>
              <a:spcAft>
                <a:spcPts val="575"/>
              </a:spcAft>
              <a:defRPr sz="2000">
                <a:solidFill>
                  <a:srgbClr val="000000"/>
                </a:solidFill>
              </a:defRPr>
            </a:lvl4pPr>
            <a:lvl5pPr marL="20574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0" y="-4975225"/>
            <a:ext cx="1752600" cy="51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1pPr>
            <a:lvl2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2pPr>
            <a:lvl3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3pPr>
            <a:lvl4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4pPr>
            <a:lvl5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35971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84000"/>
              </a:lnSpc>
              <a:spcBef>
                <a:spcPts val="0"/>
              </a:spcBef>
              <a:spcAft>
                <a:spcPts val="1425"/>
              </a:spcAft>
              <a:defRPr sz="3200">
                <a:solidFill>
                  <a:srgbClr val="000000"/>
                </a:solidFill>
              </a:defRPr>
            </a:lvl1pPr>
            <a:lvl2pPr marL="742950" indent="-285750" algn="l" rtl="0">
              <a:lnSpc>
                <a:spcPct val="84000"/>
              </a:lnSpc>
              <a:spcBef>
                <a:spcPts val="0"/>
              </a:spcBef>
              <a:spcAft>
                <a:spcPts val="1138"/>
              </a:spcAft>
              <a:defRPr sz="2400">
                <a:solidFill>
                  <a:srgbClr val="000000"/>
                </a:solidFill>
              </a:defRPr>
            </a:lvl2pPr>
            <a:lvl3pPr marL="1143000" indent="-228600" algn="l" rtl="0">
              <a:lnSpc>
                <a:spcPct val="84000"/>
              </a:lnSpc>
              <a:spcBef>
                <a:spcPts val="0"/>
              </a:spcBef>
              <a:spcAft>
                <a:spcPts val="850"/>
              </a:spcAft>
              <a:defRPr sz="2000">
                <a:solidFill>
                  <a:srgbClr val="000000"/>
                </a:solidFill>
              </a:defRPr>
            </a:lvl3pPr>
            <a:lvl4pPr marL="1600200" indent="-228600" algn="l" rtl="0">
              <a:lnSpc>
                <a:spcPct val="84000"/>
              </a:lnSpc>
              <a:spcBef>
                <a:spcPts val="0"/>
              </a:spcBef>
              <a:spcAft>
                <a:spcPts val="575"/>
              </a:spcAft>
              <a:defRPr sz="2000">
                <a:solidFill>
                  <a:srgbClr val="000000"/>
                </a:solidFill>
              </a:defRPr>
            </a:lvl4pPr>
            <a:lvl5pPr marL="20574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84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Arial"/>
              <a:buNone/>
              <a:defRPr sz="32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457200" marR="0" indent="0" algn="ctr" rtl="0">
              <a:lnSpc>
                <a:spcPct val="84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Arial"/>
              <a:buNone/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914400" marR="0" indent="0" algn="ctr" rtl="0">
              <a:lnSpc>
                <a:spcPct val="84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371600" marR="0" indent="0" algn="ctr" rtl="0">
              <a:lnSpc>
                <a:spcPct val="84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1828800" marR="0" indent="0" algn="ctr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286000" marR="0" indent="0" algn="ctr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743200" marR="0" indent="0" algn="ctr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200400" marR="0" indent="0" algn="ctr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657600" marR="0" indent="0" algn="ctr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Arial"/>
              <a:buNone/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0" y="-4975225"/>
            <a:ext cx="1752600" cy="51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1pPr>
            <a:lvl2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2pPr>
            <a:lvl3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3pPr>
            <a:lvl4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4pPr>
            <a:lvl5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35971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84000"/>
              </a:lnSpc>
              <a:spcBef>
                <a:spcPts val="0"/>
              </a:spcBef>
              <a:spcAft>
                <a:spcPts val="1425"/>
              </a:spcAft>
              <a:defRPr sz="3200">
                <a:solidFill>
                  <a:srgbClr val="000000"/>
                </a:solidFill>
              </a:defRPr>
            </a:lvl1pPr>
            <a:lvl2pPr marL="742950" indent="-285750" algn="l" rtl="0">
              <a:lnSpc>
                <a:spcPct val="84000"/>
              </a:lnSpc>
              <a:spcBef>
                <a:spcPts val="0"/>
              </a:spcBef>
              <a:spcAft>
                <a:spcPts val="1138"/>
              </a:spcAft>
              <a:defRPr sz="2400">
                <a:solidFill>
                  <a:srgbClr val="000000"/>
                </a:solidFill>
              </a:defRPr>
            </a:lvl2pPr>
            <a:lvl3pPr marL="1143000" indent="-228600" algn="l" rtl="0">
              <a:lnSpc>
                <a:spcPct val="84000"/>
              </a:lnSpc>
              <a:spcBef>
                <a:spcPts val="0"/>
              </a:spcBef>
              <a:spcAft>
                <a:spcPts val="850"/>
              </a:spcAft>
              <a:defRPr sz="2000">
                <a:solidFill>
                  <a:srgbClr val="000000"/>
                </a:solidFill>
              </a:defRPr>
            </a:lvl3pPr>
            <a:lvl4pPr marL="1600200" indent="-228600" algn="l" rtl="0">
              <a:lnSpc>
                <a:spcPct val="84000"/>
              </a:lnSpc>
              <a:spcBef>
                <a:spcPts val="0"/>
              </a:spcBef>
              <a:spcAft>
                <a:spcPts val="575"/>
              </a:spcAft>
              <a:defRPr sz="2000">
                <a:solidFill>
                  <a:srgbClr val="000000"/>
                </a:solidFill>
              </a:defRPr>
            </a:lvl4pPr>
            <a:lvl5pPr marL="20574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0" y="-4975225"/>
            <a:ext cx="1752600" cy="51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1pPr>
            <a:lvl2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2pPr>
            <a:lvl3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3pPr>
            <a:lvl4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4pPr>
            <a:lvl5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xfrm>
            <a:off x="0" y="-4975225"/>
            <a:ext cx="1752600" cy="51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1pPr>
            <a:lvl2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2pPr>
            <a:lvl3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3pPr>
            <a:lvl4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4pPr>
            <a:lvl5pPr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5pPr>
            <a:lvl6pPr marL="25146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6pPr>
            <a:lvl7pPr marL="29718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7pPr>
            <a:lvl8pPr marL="34290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8pPr>
            <a:lvl9pPr marL="388620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35971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idx="2"/>
          </p:nvPr>
        </p:nvSpPr>
        <p:spPr>
          <a:xfrm>
            <a:off x="76200" y="0"/>
            <a:ext cx="0" cy="35971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000"/>
            </a:lvl1pPr>
            <a:lvl2pPr marL="457200" indent="0" rtl="0">
              <a:buNone/>
              <a:defRPr sz="1800"/>
            </a:lvl2pPr>
            <a:lvl3pPr marL="914400" indent="0" rtl="0">
              <a:buNone/>
              <a:defRPr sz="1600"/>
            </a:lvl3pPr>
            <a:lvl4pPr marL="1371600" indent="0" rtl="0">
              <a:buNone/>
              <a:defRPr sz="1400"/>
            </a:lvl4pPr>
            <a:lvl5pPr marL="1828800" indent="0" rtl="0">
              <a:buNone/>
              <a:defRPr sz="1400"/>
            </a:lvl5pPr>
            <a:lvl6pPr marL="2286000" indent="0" rtl="0">
              <a:buNone/>
              <a:defRPr sz="1400"/>
            </a:lvl6pPr>
            <a:lvl7pPr marL="2743200" indent="0" rtl="0">
              <a:buNone/>
              <a:defRPr sz="1400"/>
            </a:lvl7pPr>
            <a:lvl8pPr marL="3200400" indent="0" rtl="0">
              <a:buNone/>
              <a:defRPr sz="1400"/>
            </a:lvl8pPr>
            <a:lvl9pPr marL="3657600" indent="0" rtl="0"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0"/>
            <a:ext cx="9144000" cy="642936"/>
          </a:xfrm>
          <a:prstGeom prst="rect">
            <a:avLst/>
          </a:prstGeom>
          <a:solidFill>
            <a:srgbClr val="C8C8C8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250825" y="195261"/>
            <a:ext cx="8642349" cy="785811"/>
          </a:xfrm>
          <a:prstGeom prst="roundRect">
            <a:avLst>
              <a:gd name="adj" fmla="val 16667"/>
            </a:avLst>
          </a:prstGeom>
          <a:solidFill>
            <a:srgbClr val="008E47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0" y="-4975225"/>
            <a:ext cx="1752600" cy="519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0" marR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defRPr sz="44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0" y="0"/>
            <a:ext cx="0" cy="35971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84000"/>
              </a:lnSpc>
              <a:spcBef>
                <a:spcPts val="0"/>
              </a:spcBef>
              <a:spcAft>
                <a:spcPts val="1425"/>
              </a:spcAft>
              <a:defRPr sz="32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1pPr>
            <a:lvl2pPr marL="742950" marR="0" indent="-285750" algn="l" rtl="0">
              <a:lnSpc>
                <a:spcPct val="84000"/>
              </a:lnSpc>
              <a:spcBef>
                <a:spcPts val="0"/>
              </a:spcBef>
              <a:spcAft>
                <a:spcPts val="1138"/>
              </a:spcAft>
              <a:defRPr sz="24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2pPr>
            <a:lvl3pPr marL="11430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850"/>
              </a:spcAft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3pPr>
            <a:lvl4pPr marL="16002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575"/>
              </a:spcAft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4pPr>
            <a:lvl5pPr marL="20574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5pPr>
            <a:lvl6pPr marL="25146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6pPr>
            <a:lvl7pPr marL="29718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7pPr>
            <a:lvl8pPr marL="34290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8pPr>
            <a:lvl9pPr marL="3886200" marR="0" indent="-228600" algn="l" rtl="0">
              <a:lnSpc>
                <a:spcPct val="84000"/>
              </a:lnSpc>
              <a:spcBef>
                <a:spcPts val="0"/>
              </a:spcBef>
              <a:spcAft>
                <a:spcPts val="288"/>
              </a:spcAft>
              <a:defRPr sz="20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defRPr sz="1400" b="0" i="0" u="none" strike="noStrike" cap="none" baseline="0">
          <a:solidFill>
            <a:srgbClr val="000000"/>
          </a:solidFill>
          <a:latin typeface="Arial" panose="00000000000000000000"/>
          <a:ea typeface="Arial" panose="00000000000000000000"/>
          <a:cs typeface="Arial" panose="00000000000000000000"/>
          <a:sym typeface="Arial" panose="0000000000000000000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hysicon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://www.physicon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360362" y="3240086"/>
            <a:ext cx="2519361" cy="34782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5" name="Shape 215"/>
          <p:cNvSpPr/>
          <p:nvPr/>
        </p:nvSpPr>
        <p:spPr>
          <a:xfrm>
            <a:off x="3419475" y="4076700"/>
            <a:ext cx="5127625" cy="1076733"/>
          </a:xfrm>
          <a:prstGeom prst="rect">
            <a:avLst/>
          </a:prstGeom>
          <a:noFill/>
          <a:ln>
            <a:noFill/>
          </a:ln>
        </p:spPr>
        <p:txBody>
          <a:bodyPr lIns="90000" tIns="61200" rIns="90000" bIns="45000" anchor="t" anchorCtr="0">
            <a:spAutoFit/>
          </a:bodyPr>
          <a:lstStyle/>
          <a:p>
            <a:pPr marL="0" marR="0" lvl="0" indent="0" algn="r" rtl="0">
              <a:spcBef>
                <a:spcPts val="600"/>
              </a:spcBef>
            </a:pPr>
            <a:r>
              <a:rPr sz="11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</a:t>
            </a:r>
          </a:p>
          <a:p>
            <a:pPr marL="0" marR="0" lvl="0" indent="0" algn="r" rtl="0">
              <a:spcBef>
                <a:spcPts val="600"/>
              </a:spcBef>
            </a:pPr>
            <a:r>
              <a:rPr sz="2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Рекламные</a:t>
            </a:r>
            <a:r>
              <a:rPr sz="2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возможности</a:t>
            </a:r>
            <a:r>
              <a:rPr sz="2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проекта</a:t>
            </a:r>
            <a:endParaRPr sz="24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0" algn="r" rtl="0">
              <a:spcBef>
                <a:spcPts val="600"/>
              </a:spcBef>
            </a:pP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действительно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с 1 </a:t>
            </a:r>
            <a:r>
              <a:rPr lang="ru-RU"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марта</a:t>
            </a:r>
            <a:r>
              <a:rPr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201</a:t>
            </a:r>
            <a:r>
              <a:rPr lang="ru-RU"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2</a:t>
            </a:r>
            <a:r>
              <a:rPr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г.)</a:t>
            </a:r>
          </a:p>
        </p:txBody>
      </p:sp>
      <p:sp>
        <p:nvSpPr>
          <p:cNvPr id="216" name="Shape 216"/>
          <p:cNvSpPr/>
          <p:nvPr/>
        </p:nvSpPr>
        <p:spPr>
          <a:xfrm>
            <a:off x="5724525" y="6021387"/>
            <a:ext cx="2879725" cy="5238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17" name="Shape 217"/>
          <p:cNvSpPr/>
          <p:nvPr/>
        </p:nvSpPr>
        <p:spPr>
          <a:xfrm>
            <a:off x="2268536" y="2160586"/>
            <a:ext cx="6080125" cy="14398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pic>
        <p:nvPicPr>
          <p:cNvPr id="15" name="Picture 1" descr="Logo_Phisicon_желто-синий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2095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hape 226"/>
          <p:cNvSpPr>
            <a:spLocks noGrp="1"/>
          </p:cNvSpPr>
          <p:nvPr>
            <p:ph type="title"/>
          </p:nvPr>
        </p:nvSpPr>
        <p:spPr>
          <a:xfrm>
            <a:off x="3347615" y="260648"/>
            <a:ext cx="2448521" cy="578385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3600" b="0" i="0" u="none" strike="noStrike" cap="none" baseline="0" dirty="0" smtClean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College.ru</a:t>
            </a:r>
            <a:endParaRPr sz="3600" b="0" i="0" u="none" strike="noStrike" cap="none" baseline="0" dirty="0">
              <a:solidFill>
                <a:srgbClr val="FFFFFF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2163761" y="1184275"/>
            <a:ext cx="4929187" cy="55832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00" name="Shape 400"/>
          <p:cNvSpPr>
            <a:spLocks noGrp="1"/>
          </p:cNvSpPr>
          <p:nvPr>
            <p:ph type="title"/>
          </p:nvPr>
        </p:nvSpPr>
        <p:spPr>
          <a:xfrm>
            <a:off x="395287" y="273050"/>
            <a:ext cx="5508625" cy="7334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Рекламные места College.ru: </a:t>
            </a:r>
            <a:b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разделы «Всё о ЕГЭ» и «Новости»</a:t>
            </a:r>
          </a:p>
        </p:txBody>
      </p:sp>
      <p:sp>
        <p:nvSpPr>
          <p:cNvPr id="401" name="Shape 401"/>
          <p:cNvSpPr/>
          <p:nvPr/>
        </p:nvSpPr>
        <p:spPr>
          <a:xfrm>
            <a:off x="5849937" y="3487737"/>
            <a:ext cx="1155700" cy="442912"/>
          </a:xfrm>
          <a:prstGeom prst="roundRect">
            <a:avLst>
              <a:gd name="adj" fmla="val 77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2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 240х100</a:t>
            </a:r>
            <a:r>
              <a:rPr sz="12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402" name="Shape 402"/>
          <p:cNvSpPr/>
          <p:nvPr/>
        </p:nvSpPr>
        <p:spPr>
          <a:xfrm>
            <a:off x="2166936" y="1223962"/>
            <a:ext cx="4960936" cy="431799"/>
          </a:xfrm>
          <a:prstGeom prst="roundRect">
            <a:avLst>
              <a:gd name="adj" fmla="val 79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ctr" rtl="0">
              <a:spcAft>
                <a:spcPts val="200"/>
              </a:spcAft>
            </a:pPr>
            <a:r>
              <a:rPr sz="11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Баннер-растяжка 100% х 90</a:t>
            </a:r>
          </a:p>
          <a:p>
            <a:pPr marL="0" marR="0" lvl="0" indent="0" algn="ctr" rtl="0">
              <a:lnSpc>
                <a:spcPct val="85000"/>
              </a:lnSpc>
            </a:pPr>
            <a:r>
              <a:rPr sz="7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(размещается всех страницах сайта, кроме «Оплата услуг», «Родителю», «Учителю» </a:t>
            </a:r>
          </a:p>
          <a:p>
            <a:pPr marL="0" marR="0" lvl="0" indent="0" algn="ctr" rtl="0">
              <a:lnSpc>
                <a:spcPct val="85000"/>
              </a:lnSpc>
            </a:pPr>
            <a:r>
              <a:rPr sz="7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 страниц личного кабинета)</a:t>
            </a:r>
            <a:r>
              <a:rPr sz="7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403" name="Shape 403"/>
          <p:cNvSpPr/>
          <p:nvPr/>
        </p:nvSpPr>
        <p:spPr>
          <a:xfrm>
            <a:off x="2268536" y="4508500"/>
            <a:ext cx="990599" cy="288925"/>
          </a:xfrm>
          <a:prstGeom prst="roundRect">
            <a:avLst>
              <a:gd name="adj" fmla="val 136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>
              <a:lnSpc>
                <a:spcPct val="88000"/>
              </a:lnSpc>
            </a:pPr>
            <a:r>
              <a:rPr sz="800" b="1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Текстовый блок</a:t>
            </a:r>
          </a:p>
        </p:txBody>
      </p:sp>
      <p:sp>
        <p:nvSpPr>
          <p:cNvPr id="406" name="Shape 406"/>
          <p:cNvSpPr/>
          <p:nvPr/>
        </p:nvSpPr>
        <p:spPr>
          <a:xfrm>
            <a:off x="5849937" y="2411411"/>
            <a:ext cx="1155700" cy="1008062"/>
          </a:xfrm>
          <a:prstGeom prst="roundRect">
            <a:avLst>
              <a:gd name="adj" fmla="val 34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4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 240х200 </a:t>
            </a:r>
          </a:p>
        </p:txBody>
      </p:sp>
      <p:sp>
        <p:nvSpPr>
          <p:cNvPr id="409" name="Shape 409"/>
          <p:cNvSpPr/>
          <p:nvPr/>
        </p:nvSpPr>
        <p:spPr>
          <a:xfrm>
            <a:off x="6516687" y="6323012"/>
            <a:ext cx="2484437" cy="4698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l" rtl="0"/>
            <a:r>
              <a:rPr sz="1300" b="0" i="1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Все цены — без учета НДС. Предоставляются скидки. </a:t>
            </a:r>
          </a:p>
        </p:txBody>
      </p:sp>
      <p:sp>
        <p:nvSpPr>
          <p:cNvPr id="14" name="Shape 368"/>
          <p:cNvSpPr/>
          <p:nvPr/>
        </p:nvSpPr>
        <p:spPr>
          <a:xfrm flipH="1">
            <a:off x="251520" y="1916832"/>
            <a:ext cx="1562099" cy="1435281"/>
          </a:xfrm>
          <a:prstGeom prst="borderCallout1">
            <a:avLst>
              <a:gd name="adj1" fmla="val -556"/>
              <a:gd name="adj2" fmla="val -8333"/>
              <a:gd name="adj3" fmla="val -17159"/>
              <a:gd name="adj4" fmla="val -20595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2 500 р./неделя</a:t>
            </a:r>
          </a:p>
          <a:p>
            <a:pPr lvl="0">
              <a:spcBef>
                <a:spcPts val="400"/>
              </a:spcBef>
              <a:spcAft>
                <a:spcPts val="200"/>
              </a:spcAft>
            </a:pPr>
            <a:r>
              <a:rPr lang="ru-RU" sz="1100" dirty="0" smtClean="0"/>
              <a:t>Или</a:t>
            </a:r>
          </a:p>
          <a:p>
            <a:pPr lvl="0"/>
            <a:r>
              <a:rPr lang="ru-RU" dirty="0" smtClean="0"/>
              <a:t>8 000 р./месяц</a:t>
            </a:r>
          </a:p>
          <a:p>
            <a:endParaRPr lang="ru-RU" dirty="0" smtClean="0"/>
          </a:p>
          <a:p>
            <a:pPr lvl="0"/>
            <a:r>
              <a:rPr lang="ru-RU" sz="1300" i="1" dirty="0" smtClean="0"/>
              <a:t>(все страницы </a:t>
            </a:r>
          </a:p>
          <a:p>
            <a:pPr lvl="0"/>
            <a:r>
              <a:rPr lang="ru-RU" sz="1300" i="1" dirty="0" smtClean="0"/>
              <a:t>открытой зоны)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5" name="Shape 368"/>
          <p:cNvSpPr/>
          <p:nvPr/>
        </p:nvSpPr>
        <p:spPr>
          <a:xfrm flipH="1">
            <a:off x="345605" y="4365104"/>
            <a:ext cx="1562099" cy="342674"/>
          </a:xfrm>
          <a:prstGeom prst="borderCallout1">
            <a:avLst>
              <a:gd name="adj1" fmla="val -8642"/>
              <a:gd name="adj2" fmla="val -4785"/>
              <a:gd name="adj3" fmla="val 32070"/>
              <a:gd name="adj4" fmla="val -19708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1 000 р./месяц</a:t>
            </a:r>
            <a:endParaRPr lang="ru-RU" dirty="0"/>
          </a:p>
        </p:txBody>
      </p:sp>
      <p:sp>
        <p:nvSpPr>
          <p:cNvPr id="16" name="Shape 368"/>
          <p:cNvSpPr/>
          <p:nvPr/>
        </p:nvSpPr>
        <p:spPr>
          <a:xfrm flipH="1">
            <a:off x="7236296" y="2276872"/>
            <a:ext cx="1562099" cy="342674"/>
          </a:xfrm>
          <a:prstGeom prst="borderCallout1">
            <a:avLst>
              <a:gd name="adj1" fmla="val 7530"/>
              <a:gd name="adj2" fmla="val 104306"/>
              <a:gd name="adj3" fmla="val 32070"/>
              <a:gd name="adj4" fmla="val 111556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1 500 р./месяц</a:t>
            </a:r>
            <a:endParaRPr lang="ru-RU" dirty="0"/>
          </a:p>
        </p:txBody>
      </p:sp>
      <p:sp>
        <p:nvSpPr>
          <p:cNvPr id="17" name="Shape 368"/>
          <p:cNvSpPr/>
          <p:nvPr/>
        </p:nvSpPr>
        <p:spPr>
          <a:xfrm flipH="1">
            <a:off x="7236296" y="3374358"/>
            <a:ext cx="1562099" cy="342674"/>
          </a:xfrm>
          <a:prstGeom prst="borderCallout1">
            <a:avLst>
              <a:gd name="adj1" fmla="val 7530"/>
              <a:gd name="adj2" fmla="val 104306"/>
              <a:gd name="adj3" fmla="val 32070"/>
              <a:gd name="adj4" fmla="val 111556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1 000 р./месяц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/>
          </p:cNvSpPr>
          <p:nvPr>
            <p:ph type="title"/>
          </p:nvPr>
        </p:nvSpPr>
        <p:spPr>
          <a:xfrm>
            <a:off x="395287" y="273050"/>
            <a:ext cx="5905500" cy="7334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Специальное предложение для региональных вузов и учебных центров</a:t>
            </a:r>
          </a:p>
        </p:txBody>
      </p:sp>
      <p:sp>
        <p:nvSpPr>
          <p:cNvPr id="417" name="Shape 417"/>
          <p:cNvSpPr/>
          <p:nvPr/>
        </p:nvSpPr>
        <p:spPr>
          <a:xfrm>
            <a:off x="2376486" y="6226175"/>
            <a:ext cx="2484437" cy="4698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l" rtl="0"/>
            <a:r>
              <a:rPr sz="1300" b="0" i="1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Все цены — без учета НДС. Предоставляются скидки. </a:t>
            </a:r>
          </a:p>
        </p:txBody>
      </p:sp>
      <p:sp>
        <p:nvSpPr>
          <p:cNvPr id="418" name="Shape 418"/>
          <p:cNvSpPr/>
          <p:nvPr/>
        </p:nvSpPr>
        <p:spPr>
          <a:xfrm>
            <a:off x="5040312" y="3600450"/>
            <a:ext cx="3959224" cy="29305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19" name="Shape 419"/>
          <p:cNvSpPr/>
          <p:nvPr/>
        </p:nvSpPr>
        <p:spPr>
          <a:xfrm>
            <a:off x="539750" y="1439862"/>
            <a:ext cx="3959224" cy="316388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21" name="Shape 421"/>
          <p:cNvSpPr/>
          <p:nvPr/>
        </p:nvSpPr>
        <p:spPr>
          <a:xfrm>
            <a:off x="3524250" y="2146300"/>
            <a:ext cx="936624" cy="820737"/>
          </a:xfrm>
          <a:prstGeom prst="roundRect">
            <a:avLst>
              <a:gd name="adj" fmla="val 34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4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 240х200 </a:t>
            </a:r>
          </a:p>
        </p:txBody>
      </p:sp>
      <p:sp>
        <p:nvSpPr>
          <p:cNvPr id="422" name="Shape 422"/>
          <p:cNvSpPr/>
          <p:nvPr/>
        </p:nvSpPr>
        <p:spPr>
          <a:xfrm>
            <a:off x="7991475" y="4219575"/>
            <a:ext cx="936624" cy="820737"/>
          </a:xfrm>
          <a:prstGeom prst="roundRect">
            <a:avLst>
              <a:gd name="adj" fmla="val 34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4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 240х200 </a:t>
            </a:r>
          </a:p>
        </p:txBody>
      </p:sp>
      <p:cxnSp>
        <p:nvCxnSpPr>
          <p:cNvPr id="423" name="Shape 423"/>
          <p:cNvCxnSpPr/>
          <p:nvPr/>
        </p:nvCxnSpPr>
        <p:spPr>
          <a:xfrm flipH="1" flipV="1">
            <a:off x="7380312" y="2780928"/>
            <a:ext cx="576064" cy="1440160"/>
          </a:xfrm>
          <a:prstGeom prst="straightConnector1">
            <a:avLst/>
          </a:prstGeom>
          <a:noFill/>
          <a:ln w="46800" cap="rnd">
            <a:solidFill>
              <a:srgbClr val="00AE00"/>
            </a:solidFill>
            <a:prstDash val="solid"/>
            <a:miter/>
            <a:headEnd type="none" w="sm" len="sm"/>
            <a:tailEnd type="none" w="sm" len="sm"/>
          </a:ln>
        </p:spPr>
      </p:cxnSp>
      <p:sp>
        <p:nvSpPr>
          <p:cNvPr id="424" name="Shape 424"/>
          <p:cNvSpPr/>
          <p:nvPr/>
        </p:nvSpPr>
        <p:spPr>
          <a:xfrm>
            <a:off x="863600" y="3903112"/>
            <a:ext cx="3959225" cy="2056911"/>
          </a:xfrm>
          <a:prstGeom prst="homePlate">
            <a:avLst>
              <a:gd name="adj" fmla="val 21600"/>
            </a:avLst>
          </a:prstGeom>
          <a:solidFill>
            <a:srgbClr val="D2EBD1"/>
          </a:solidFill>
          <a:ln w="25550" cap="rnd">
            <a:solidFill>
              <a:srgbClr val="47A044"/>
            </a:solidFill>
            <a:prstDash val="solid"/>
            <a:miter/>
            <a:headEnd type="none" w="sm" len="sm"/>
            <a:tailEnd type="none" w="sm" len="sm"/>
          </a:ln>
        </p:spPr>
        <p:txBody>
          <a:bodyPr lIns="90000" tIns="46800" rIns="90000" bIns="46800" anchor="ctr" anchorCtr="0">
            <a:spAutoFit/>
          </a:bodyPr>
          <a:lstStyle/>
          <a:p>
            <a:pPr marL="0" marR="0" lvl="0" indent="0" algn="l" rtl="0">
              <a:lnSpc>
                <a:spcPct val="86000"/>
              </a:lnSpc>
              <a:spcBef>
                <a:spcPts val="500"/>
              </a:spcBef>
            </a:pP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Возможно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размещение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рекламы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только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для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пользователей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из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выбранных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вами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регионов</a:t>
            </a:r>
            <a:r>
              <a:rPr sz="16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!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  <a:p>
            <a:endParaRPr dirty="0"/>
          </a:p>
          <a:p>
            <a:pPr marL="0" marR="0" lvl="0" indent="0" algn="l" rtl="0">
              <a:lnSpc>
                <a:spcPct val="86000"/>
              </a:lnSpc>
            </a:pP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рамках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данного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спецпредложения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240х200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размещается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главной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странице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сайта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в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разделе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«ВУЗ» с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таргетингом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(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фокусировкой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выбранный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вами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регион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Если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выбрано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несколько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регионов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то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стоимость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размещения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во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втором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каждом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последующем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регионах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— </a:t>
            </a:r>
            <a:r>
              <a:rPr sz="1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1</a:t>
            </a:r>
            <a:r>
              <a:rPr lang="ru-RU" sz="1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0</a:t>
            </a:r>
            <a:r>
              <a:rPr sz="1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00руб/</a:t>
            </a:r>
            <a:r>
              <a:rPr sz="12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регион</a:t>
            </a:r>
            <a:r>
              <a:rPr sz="1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 </a:t>
            </a:r>
            <a:r>
              <a:rPr sz="1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месяц</a:t>
            </a:r>
            <a:r>
              <a:rPr sz="1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</a:t>
            </a:r>
          </a:p>
        </p:txBody>
      </p:sp>
      <p:sp>
        <p:nvSpPr>
          <p:cNvPr id="11" name="Shape 368"/>
          <p:cNvSpPr/>
          <p:nvPr/>
        </p:nvSpPr>
        <p:spPr>
          <a:xfrm flipH="1">
            <a:off x="5818213" y="2438254"/>
            <a:ext cx="1562099" cy="342674"/>
          </a:xfrm>
          <a:prstGeom prst="borderCallout1">
            <a:avLst>
              <a:gd name="adj1" fmla="val 7530"/>
              <a:gd name="adj2" fmla="val 104306"/>
              <a:gd name="adj3" fmla="val 15898"/>
              <a:gd name="adj4" fmla="val 185170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1 500 р./месяц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1" y="1397001"/>
          <a:ext cx="8568953" cy="4378537"/>
        </p:xfrm>
        <a:graphic>
          <a:graphicData uri="http://schemas.openxmlformats.org/drawingml/2006/table">
            <a:tbl>
              <a:tblPr/>
              <a:tblGrid>
                <a:gridCol w="1224135"/>
                <a:gridCol w="1617734"/>
                <a:gridCol w="908918"/>
                <a:gridCol w="962738"/>
                <a:gridCol w="964230"/>
                <a:gridCol w="962738"/>
                <a:gridCol w="964230"/>
                <a:gridCol w="964230"/>
              </a:tblGrid>
              <a:tr h="1316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Формат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Место размещения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неделю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месяц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174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Баннер 240х400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Справа на главной странице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Сollege.ru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3 000р.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50р.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10 000р.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40р.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Баннер 240х200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Справа на главной странице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Сollege.ru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под баннером 240х400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2 500р.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42р.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6 000р.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24р.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Баннер 240х100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Справа на главной странице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Сollege.ru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под баннером 240х200. Возможно размещение нескольких баннеров 240х100.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25р.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4 000р.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16р.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Текстовый блок** со ссылкой рекламодателя ("витрина")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Над новостями на главной странице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College.ru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Возможно размещение до трех витрин.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1 000р.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17р.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3 000р.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12р.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Размещение статьи*** + анонс на главной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сранице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Статья размещается бессрочно; в течение первой недели на главной странице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College.ru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(блок "Новости") размещается анонс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6 000р.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100р.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Размещение в блоке "Лучшие вузы"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Справа на главной странице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Сollege.ru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2 000р.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8р.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Анонс Дня открытых дверей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 главной странице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College.ru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в блоке «Дни открытых дверей»; содержит логотип, информацию о дате и места проведения и ссылку на сайт вуза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1 500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7F7F7F"/>
                          </a:solidFill>
                          <a:latin typeface="Calibri"/>
                        </a:rPr>
                        <a:t>6р.</a:t>
                      </a:r>
                      <a:endParaRPr lang="ru-RU" sz="1100" b="0" i="0" u="none" strike="noStrike" dirty="0">
                        <a:solidFill>
                          <a:srgbClr val="7F7F7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1105" y="1032991"/>
            <a:ext cx="4132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Размещение на главной странице </a:t>
            </a:r>
            <a:r>
              <a:rPr lang="en-US" b="1" dirty="0" smtClean="0"/>
              <a:t>College.ru</a:t>
            </a:r>
            <a:endParaRPr lang="ru-RU" b="1" dirty="0"/>
          </a:p>
        </p:txBody>
      </p:sp>
      <p:sp>
        <p:nvSpPr>
          <p:cNvPr id="13" name="Shape 431"/>
          <p:cNvSpPr txBox="1">
            <a:spLocks/>
          </p:cNvSpPr>
          <p:nvPr/>
        </p:nvSpPr>
        <p:spPr>
          <a:xfrm>
            <a:off x="395287" y="417512"/>
            <a:ext cx="5503862" cy="4397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Сводный прайс-лист (1)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093296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 smtClean="0"/>
              <a:t>** Заголовок текстового блока — до 50 символов; текст основной информации — до 70 символов. 	</a:t>
            </a:r>
          </a:p>
          <a:p>
            <a:r>
              <a:rPr lang="ru-RU" sz="800" i="1" dirty="0" smtClean="0"/>
              <a:t>*** Перед размещением статья должна быть согласована с редакцией проекта. </a:t>
            </a:r>
          </a:p>
          <a:p>
            <a:r>
              <a:rPr lang="ru-RU" sz="800" i="1" dirty="0" smtClean="0"/>
              <a:t>      Специальное предложение: при размещении двух статей в течение полугода — третья публикуется бесплатно! </a:t>
            </a:r>
            <a:r>
              <a:rPr lang="ru-RU" sz="8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hape 439"/>
          <p:cNvSpPr txBox="1">
            <a:spLocks/>
          </p:cNvSpPr>
          <p:nvPr/>
        </p:nvSpPr>
        <p:spPr>
          <a:xfrm>
            <a:off x="395287" y="424380"/>
            <a:ext cx="5503862" cy="4397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Сводный прайс-лист (2)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05" y="1063769"/>
            <a:ext cx="2555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Размещение </a:t>
            </a:r>
            <a:r>
              <a:rPr lang="ru-RU" sz="1200" b="1" dirty="0" smtClean="0"/>
              <a:t>в разделе «Вузы»</a:t>
            </a:r>
            <a:endParaRPr lang="ru-RU" sz="12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1" y="1410066"/>
          <a:ext cx="8568953" cy="2168008"/>
        </p:xfrm>
        <a:graphic>
          <a:graphicData uri="http://schemas.openxmlformats.org/drawingml/2006/table">
            <a:tbl>
              <a:tblPr/>
              <a:tblGrid>
                <a:gridCol w="1152127"/>
                <a:gridCol w="1689742"/>
                <a:gridCol w="908918"/>
                <a:gridCol w="962738"/>
                <a:gridCol w="964230"/>
                <a:gridCol w="962738"/>
                <a:gridCol w="964230"/>
                <a:gridCol w="964230"/>
              </a:tblGrid>
              <a:tr h="108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Формат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Место размещения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неделю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месяц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14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Баннер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240х200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Справа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всех страницах раздела «Вузы»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000р.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181р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7F7F7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Баннер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240х100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Справа на всех страницах раздела «Вузы», под баннером 240х200. Возможно размещение нескольких баннеров 240х100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1 500р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136р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7F7F7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Текстовый блок** со ссылкой на сайт рекламодателя («витрина»)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Слева под формой активации кода доступа. Возможно размещение нескольких витрин.</a:t>
                      </a:r>
                      <a:endParaRPr lang="ru-RU" sz="9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0000000000000000000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1 500р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136р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7F7F7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4005064"/>
          <a:ext cx="8568953" cy="2165298"/>
        </p:xfrm>
        <a:graphic>
          <a:graphicData uri="http://schemas.openxmlformats.org/drawingml/2006/table">
            <a:tbl>
              <a:tblPr/>
              <a:tblGrid>
                <a:gridCol w="1152127"/>
                <a:gridCol w="1689742"/>
                <a:gridCol w="908918"/>
                <a:gridCol w="962738"/>
                <a:gridCol w="964230"/>
                <a:gridCol w="962738"/>
                <a:gridCol w="964230"/>
                <a:gridCol w="964230"/>
              </a:tblGrid>
              <a:tr h="108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Формат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Место размещения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неделю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месяц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14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Баннер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240х200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Справа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всех страницах раздела «Вузы»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1 500р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150р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7F7F7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3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Баннер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240х100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Справа на всех страницах раздела «Вузы», под баннером 240х200. Возможно размещение нескольких баннеров 240х100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000р.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100р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7F7F7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5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Текстовый блок** со ссылкой на сайт рекламодателя («витрина»)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Слева под формой активации кода доступа. Возможно размещение нескольких витрин.</a:t>
                      </a:r>
                      <a:endParaRPr lang="ru-RU" sz="9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0000000000000000000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000р.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100р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7F7F7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284" y="3656057"/>
            <a:ext cx="3943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 </a:t>
            </a:r>
            <a:r>
              <a:rPr lang="ru-RU" sz="1200" b="1" dirty="0" smtClean="0"/>
              <a:t>Размещение </a:t>
            </a:r>
            <a:r>
              <a:rPr lang="ru-RU" sz="1200" b="1" dirty="0" smtClean="0"/>
              <a:t>в разделе «Все о ЕГЭ» и «Новости»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6294512"/>
            <a:ext cx="5724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 </a:t>
            </a:r>
            <a:r>
              <a:rPr lang="ru-RU" sz="900" dirty="0" smtClean="0"/>
              <a:t>** </a:t>
            </a:r>
            <a:r>
              <a:rPr lang="ru-RU" sz="900" i="1" dirty="0" smtClean="0"/>
              <a:t>Заголовок текстового блока — до 50 символов; текст основной информации — до 70 символов</a:t>
            </a:r>
            <a:r>
              <a:rPr lang="ru-RU" sz="900" i="1" dirty="0" smtClean="0"/>
              <a:t>.</a:t>
            </a:r>
            <a:endParaRPr lang="ru-RU" sz="9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hape 439"/>
          <p:cNvSpPr txBox="1">
            <a:spLocks/>
          </p:cNvSpPr>
          <p:nvPr/>
        </p:nvSpPr>
        <p:spPr>
          <a:xfrm>
            <a:off x="395287" y="436296"/>
            <a:ext cx="5503862" cy="4159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Сводный прайс-лист (3)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05" y="994768"/>
            <a:ext cx="582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Специальное предложение для региональных вузов и учебных центров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— </a:t>
            </a:r>
            <a:r>
              <a:rPr lang="ru-RU" sz="1200" b="1" dirty="0" smtClean="0"/>
              <a:t>Пакет «Главная страница + раздел 'Вузы'»	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1" y="1523475"/>
          <a:ext cx="8568953" cy="1635053"/>
        </p:xfrm>
        <a:graphic>
          <a:graphicData uri="http://schemas.openxmlformats.org/drawingml/2006/table">
            <a:tbl>
              <a:tblPr/>
              <a:tblGrid>
                <a:gridCol w="1152127"/>
                <a:gridCol w="1689742"/>
                <a:gridCol w="908918"/>
                <a:gridCol w="962738"/>
                <a:gridCol w="964230"/>
                <a:gridCol w="962738"/>
                <a:gridCol w="964230"/>
                <a:gridCol w="964230"/>
              </a:tblGrid>
              <a:tr h="1270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Формат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Место размещения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неделю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месяц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451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Баннер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240х200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Справа на главной странице и на всех страницах раздела «Вузы», с фокусировкой на выбранный регион.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1 500р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зависимости от региона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7F7F7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Баннер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240х200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Доплата за размещение на каждый следующий регион (в рамках одного заказа) </a:t>
                      </a:r>
                      <a:endParaRPr lang="ru-RU" sz="9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0000000000000000000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1 000р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зависимости от региона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7F7F7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3593163"/>
          <a:ext cx="8568953" cy="925214"/>
        </p:xfrm>
        <a:graphic>
          <a:graphicData uri="http://schemas.openxmlformats.org/drawingml/2006/table">
            <a:tbl>
              <a:tblPr/>
              <a:tblGrid>
                <a:gridCol w="1152127"/>
                <a:gridCol w="1689742"/>
                <a:gridCol w="908918"/>
                <a:gridCol w="962738"/>
                <a:gridCol w="964230"/>
                <a:gridCol w="962738"/>
                <a:gridCol w="964230"/>
                <a:gridCol w="964230"/>
              </a:tblGrid>
              <a:tr h="108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Формат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Место размещения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неделю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Размещение на 1 месяц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7F7F7F"/>
                          </a:solidFill>
                          <a:latin typeface="+mj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Расчетное количество показов за период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Расчетный CPM (руб. за 1000 показов, до скидок)</a:t>
                      </a:r>
                    </a:p>
                  </a:txBody>
                  <a:tcPr marL="2822" marR="2822" marT="282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14109">
                <a:tc>
                  <a:txBody>
                    <a:bodyPr/>
                    <a:lstStyle/>
                    <a:p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Верхний баннер-растяжка (100% </a:t>
                      </a:r>
                      <a:r>
                        <a:rPr lang="ru-RU" sz="9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х</a:t>
                      </a: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 90)</a:t>
                      </a:r>
                      <a:endParaRPr lang="ru-RU" sz="9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0000000000000000000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Верх всех страниц открытой зоны*.</a:t>
                      </a:r>
                      <a:endParaRPr lang="ru-RU" sz="9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0000000000000000000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2 000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</a:rPr>
                        <a:t>28р.</a:t>
                      </a:r>
                      <a:endParaRPr lang="ru-RU" sz="900" b="0" i="0" u="none" strike="noStrike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7 000р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280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25р</a:t>
                      </a:r>
                      <a:r>
                        <a:rPr lang="ru-RU" sz="900" b="0" i="0" u="none" strike="noStrike" dirty="0" smtClean="0">
                          <a:solidFill>
                            <a:srgbClr val="7F7F7F"/>
                          </a:solidFill>
                          <a:latin typeface="+mn-lt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7F7F7F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284" y="3295188"/>
            <a:ext cx="4633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 </a:t>
            </a:r>
            <a:r>
              <a:rPr lang="ru-RU" sz="1200" b="1" dirty="0" smtClean="0"/>
              <a:t>Размещение на всех страницах открытой зоны </a:t>
            </a:r>
            <a:r>
              <a:rPr lang="ru-RU" sz="1200" b="1" dirty="0" err="1" smtClean="0"/>
              <a:t>College.ru</a:t>
            </a:r>
            <a:endParaRPr lang="ru-RU" sz="1200" b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19" y="4848110"/>
          <a:ext cx="5688633" cy="1888156"/>
        </p:xfrm>
        <a:graphic>
          <a:graphicData uri="http://schemas.openxmlformats.org/drawingml/2006/table">
            <a:tbl>
              <a:tblPr/>
              <a:tblGrid>
                <a:gridCol w="1152127"/>
                <a:gridCol w="1689742"/>
                <a:gridCol w="908918"/>
                <a:gridCol w="1937846"/>
              </a:tblGrid>
              <a:tr h="1080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Формат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Место размещения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За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рассылку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Стоимость, руб. (без НДС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) 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Расчетное 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количество </a:t>
                      </a:r>
                      <a:r>
                        <a:rPr lang="ru-RU" sz="800" b="1" i="0" u="none" strike="noStrike" dirty="0" smtClean="0">
                          <a:solidFill>
                            <a:srgbClr val="FFFFFF"/>
                          </a:solidFill>
                          <a:latin typeface="+mj-lt"/>
                        </a:rPr>
                        <a:t> получателей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22" marR="2822" marT="28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1410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Рекламное письмо с вашей информацией</a:t>
                      </a: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Рассылка по зарегистрированным пользователям </a:t>
                      </a:r>
                      <a:r>
                        <a:rPr lang="ru-RU" sz="9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College.ru</a:t>
                      </a: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; содержит только вашу информацию</a:t>
                      </a:r>
                      <a:endParaRPr lang="ru-RU" sz="900" b="0" i="0" u="none" strike="noStrike" cap="none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 panose="00000000000000000000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25 000р.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0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Рекламный блок в ежемесячной рассылке пользователям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0000000000000000000"/>
                        </a:rPr>
                        <a:t>Текстовый блок рекламодателя (с логотипом и ссылкой) справа от текста редакционной рассылки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822" marR="2822" marT="2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13 000р.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4283" y="4570924"/>
            <a:ext cx="3894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 </a:t>
            </a:r>
            <a:r>
              <a:rPr lang="ru-RU" sz="1200" b="1" dirty="0" smtClean="0"/>
              <a:t>Рассылка зарегистрированным пользователям</a:t>
            </a:r>
            <a:endParaRPr lang="ru-RU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36575" y="4726885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 </a:t>
            </a:r>
            <a:r>
              <a:rPr lang="ru-RU" sz="900" dirty="0" smtClean="0"/>
              <a:t>* Баннер демонстрируется на всех страницах 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ru-RU" sz="900" dirty="0" smtClean="0"/>
              <a:t>открытой</a:t>
            </a:r>
            <a:r>
              <a:rPr lang="en-US" sz="900" dirty="0" smtClean="0"/>
              <a:t> </a:t>
            </a:r>
            <a:r>
              <a:rPr lang="ru-RU" sz="900" dirty="0" smtClean="0"/>
              <a:t>зоны </a:t>
            </a:r>
            <a:r>
              <a:rPr lang="ru-RU" sz="900" dirty="0" smtClean="0"/>
              <a:t>сайта (т.е. на страницах, доступных 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ru-RU" sz="900" dirty="0" smtClean="0"/>
              <a:t>без </a:t>
            </a:r>
            <a:r>
              <a:rPr lang="ru-RU" sz="900" dirty="0" smtClean="0"/>
              <a:t>ввода </a:t>
            </a:r>
            <a:r>
              <a:rPr lang="ru-RU" sz="900" dirty="0" smtClean="0"/>
              <a:t>пароля</a:t>
            </a:r>
            <a:r>
              <a:rPr lang="ru-RU" sz="900" dirty="0" smtClean="0"/>
              <a:t>), за исключением подразделов 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ru-RU" sz="900" dirty="0" smtClean="0"/>
              <a:t>«</a:t>
            </a:r>
            <a:r>
              <a:rPr lang="ru-RU" sz="900" dirty="0" smtClean="0"/>
              <a:t>Оплата услуг», </a:t>
            </a:r>
            <a:r>
              <a:rPr lang="ru-RU" sz="900" dirty="0" smtClean="0"/>
              <a:t>«</a:t>
            </a:r>
            <a:r>
              <a:rPr lang="ru-RU" sz="900" dirty="0" smtClean="0"/>
              <a:t>Родителю», «</a:t>
            </a:r>
            <a:r>
              <a:rPr lang="ru-RU" sz="900" dirty="0" smtClean="0"/>
              <a:t>Учителю»</a:t>
            </a:r>
            <a:endParaRPr lang="ru-RU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/>
          </p:cNvSpPr>
          <p:nvPr>
            <p:ph type="title"/>
          </p:nvPr>
        </p:nvSpPr>
        <p:spPr>
          <a:xfrm>
            <a:off x="395287" y="371475"/>
            <a:ext cx="5503862" cy="53022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Скидки и бонусы</a:t>
            </a:r>
          </a:p>
        </p:txBody>
      </p:sp>
      <p:sp>
        <p:nvSpPr>
          <p:cNvPr id="458" name="Shape 4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2836" cy="3479545"/>
          </a:xfrm>
          <a:prstGeom prst="rect">
            <a:avLst/>
          </a:prstGeom>
          <a:noFill/>
          <a:ln>
            <a:noFill/>
          </a:ln>
        </p:spPr>
        <p:txBody>
          <a:bodyPr lIns="90000" tIns="165950" rIns="90000" bIns="45000" anchor="t" anchorCtr="0">
            <a:spAutoFit/>
          </a:bodyPr>
          <a:lstStyle/>
          <a:p>
            <a:pPr marL="1587" marR="0" lvl="0" indent="671513" algn="l" rtl="0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Скидки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прямым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клиентам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за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объем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размещения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</a:p>
          <a:p>
            <a:pPr marL="1587" marR="0" lvl="0" indent="671513" algn="l" rtl="0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Скидки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рекламным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агентствам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до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40%. </a:t>
            </a:r>
          </a:p>
          <a:p>
            <a:pPr marL="1587" marR="0" lvl="0" indent="671513" algn="l" rtl="0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Две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рекламные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статьи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с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анонсом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за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деньги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—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третья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       </a:t>
            </a:r>
            <a:r>
              <a:rPr lang="en-US" sz="1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бесплатно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! </a:t>
            </a:r>
          </a:p>
          <a:p>
            <a:pPr marL="1587" marR="0" lvl="0" indent="671513" algn="l" rtl="0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Размещаете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рекламу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течение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трех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месяцев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подряд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       </a:t>
            </a:r>
            <a:r>
              <a:rPr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—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две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недели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размещения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том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же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рекламном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            </a:t>
            </a:r>
            <a:r>
              <a:rPr sz="1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формате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бесплатно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</a:p>
          <a:p>
            <a:pPr marL="1587" marR="0" lvl="0" indent="671513" algn="l" rtl="0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Размещение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базовой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информации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разделе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lang="en-US" sz="2000" b="1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/>
            </a:r>
            <a:br>
              <a:rPr lang="en-US" sz="2000" b="1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lang="en-US" sz="2000" b="1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                           </a:t>
            </a:r>
            <a:r>
              <a:rPr lang="en-US" sz="2000" b="1" i="0" u="none" strike="noStrike" cap="none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«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Вузы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» –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бесплатно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!</a:t>
            </a:r>
          </a:p>
        </p:txBody>
      </p:sp>
      <p:sp>
        <p:nvSpPr>
          <p:cNvPr id="457" name="Shape 457"/>
          <p:cNvSpPr/>
          <p:nvPr/>
        </p:nvSpPr>
        <p:spPr>
          <a:xfrm>
            <a:off x="1115616" y="5400675"/>
            <a:ext cx="6838949" cy="101420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l" rtl="0"/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Подробнее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об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условиях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предоставления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бонусов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— в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официальном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прайс-листе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проекта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College.ru (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скачайте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нашем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сайте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или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запросите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у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наших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менеджеров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телефону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lang="ru-RU" sz="15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</a:t>
            </a:r>
            <a:r>
              <a:rPr sz="15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495</a:t>
            </a:r>
            <a:r>
              <a:rPr lang="ru-RU" sz="15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</a:t>
            </a:r>
            <a:r>
              <a:rPr sz="15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514-1100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или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электронной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почте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info@college.ru)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2919561" y="3561314"/>
            <a:ext cx="4676775" cy="2315958"/>
          </a:xfrm>
          <a:prstGeom prst="rect">
            <a:avLst/>
          </a:prstGeom>
          <a:noFill/>
          <a:ln>
            <a:noFill/>
          </a:ln>
        </p:spPr>
        <p:txBody>
          <a:bodyPr lIns="90000" tIns="54000" rIns="90000" bIns="45000" anchor="t" anchorCtr="0">
            <a:spAutoFit/>
          </a:bodyPr>
          <a:lstStyle/>
          <a:p>
            <a:r>
              <a:rPr lang="en-US" sz="1800" b="1" dirty="0" smtClean="0"/>
              <a:t>OOO </a:t>
            </a:r>
            <a:r>
              <a:rPr lang="ru-RU" sz="1800" dirty="0" smtClean="0"/>
              <a:t>«</a:t>
            </a:r>
            <a:r>
              <a:rPr lang="ru-RU" sz="1800" b="1" dirty="0" smtClean="0"/>
              <a:t>ФИЗИКОН</a:t>
            </a:r>
            <a:r>
              <a:rPr lang="ru-RU" sz="1800" dirty="0" smtClean="0"/>
              <a:t>»</a:t>
            </a:r>
          </a:p>
          <a:p>
            <a:r>
              <a:rPr lang="ru-RU" sz="1800" dirty="0" smtClean="0"/>
              <a:t>РФ, 141700, Московская обл.,</a:t>
            </a:r>
          </a:p>
          <a:p>
            <a:r>
              <a:rPr lang="ru-RU" sz="1800" dirty="0" smtClean="0"/>
              <a:t>г. Долгопрудный, </a:t>
            </a:r>
          </a:p>
          <a:p>
            <a:r>
              <a:rPr lang="ru-RU" sz="1800" dirty="0" smtClean="0"/>
              <a:t>Лихачевский </a:t>
            </a:r>
            <a:r>
              <a:rPr lang="ru-RU" sz="1800" dirty="0" err="1" smtClean="0"/>
              <a:t>пр-д</a:t>
            </a:r>
            <a:r>
              <a:rPr lang="ru-RU" sz="1800" dirty="0" smtClean="0"/>
              <a:t>, 4, стр. 1</a:t>
            </a:r>
          </a:p>
          <a:p>
            <a:r>
              <a:rPr lang="ru-RU" sz="1800" dirty="0" smtClean="0"/>
              <a:t>Тел</a:t>
            </a:r>
            <a:r>
              <a:rPr lang="en-US" sz="1800" dirty="0" smtClean="0"/>
              <a:t>./</a:t>
            </a:r>
            <a:r>
              <a:rPr lang="ru-RU" sz="1800" dirty="0" smtClean="0"/>
              <a:t>факс</a:t>
            </a:r>
            <a:r>
              <a:rPr lang="en-US" sz="1800" dirty="0" smtClean="0"/>
              <a:t>: + 7 (495) 514-11-00</a:t>
            </a:r>
            <a:endParaRPr lang="ru-RU" sz="1800" dirty="0" smtClean="0"/>
          </a:p>
          <a:p>
            <a:r>
              <a:rPr lang="en-US" sz="1800" dirty="0" smtClean="0"/>
              <a:t>E-mail:   </a:t>
            </a:r>
            <a:r>
              <a:rPr lang="en-US" sz="1800" u="sng" dirty="0" smtClean="0">
                <a:hlinkClick r:id="rId3"/>
              </a:rPr>
              <a:t>info@physicon.ru</a:t>
            </a:r>
            <a:r>
              <a:rPr lang="ru-RU" sz="1800" dirty="0" smtClean="0"/>
              <a:t> </a:t>
            </a:r>
          </a:p>
          <a:p>
            <a:r>
              <a:rPr lang="en-US" sz="1800" dirty="0" smtClean="0"/>
              <a:t>Internet: </a:t>
            </a:r>
            <a:r>
              <a:rPr lang="en-US" sz="1800" u="sng" dirty="0" smtClean="0">
                <a:hlinkClick r:id="rId4"/>
              </a:rPr>
              <a:t>www.physicon.ru</a:t>
            </a:r>
            <a:endParaRPr lang="ru-RU" sz="1800" dirty="0" smtClean="0"/>
          </a:p>
          <a:p>
            <a:pPr marL="0" marR="0" lvl="0" indent="0" algn="l" rtl="0"/>
            <a:endParaRPr sz="1800" b="0" i="0" u="none" strike="noStrike" cap="none" baseline="0" dirty="0">
              <a:solidFill>
                <a:schemeClr val="dk2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468312" y="368300"/>
            <a:ext cx="5473700" cy="396874"/>
          </a:xfrm>
          <a:prstGeom prst="rect">
            <a:avLst/>
          </a:prstGeom>
          <a:noFill/>
          <a:ln>
            <a:noFill/>
          </a:ln>
        </p:spPr>
        <p:txBody>
          <a:bodyPr lIns="90000" tIns="55075" rIns="90000" bIns="45000" anchor="t" anchorCtr="0">
            <a:spAutoFit/>
          </a:bodyPr>
          <a:lstStyle/>
          <a:p>
            <a:pPr marL="0" marR="0" lvl="0" indent="0" algn="l" rtl="0">
              <a:spcBef>
                <a:spcPts val="900"/>
              </a:spcBef>
            </a:pPr>
            <a:r>
              <a:rPr sz="20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Где купить</a:t>
            </a:r>
          </a:p>
        </p:txBody>
      </p:sp>
      <p:sp>
        <p:nvSpPr>
          <p:cNvPr id="467" name="Shape 467"/>
          <p:cNvSpPr/>
          <p:nvPr/>
        </p:nvSpPr>
        <p:spPr>
          <a:xfrm>
            <a:off x="3302000" y="5141912"/>
            <a:ext cx="3286124" cy="376966"/>
          </a:xfrm>
          <a:prstGeom prst="rect">
            <a:avLst/>
          </a:prstGeom>
          <a:noFill/>
          <a:ln>
            <a:noFill/>
          </a:ln>
        </p:spPr>
        <p:txBody>
          <a:bodyPr lIns="90000" tIns="54000" rIns="90000" bIns="45000" anchor="t" anchorCtr="0">
            <a:spAutoFit/>
          </a:bodyPr>
          <a:lstStyle/>
          <a:p>
            <a:pPr marL="0" marR="0" lvl="0" indent="0" algn="l" rtl="0"/>
            <a:r>
              <a:rPr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endParaRPr sz="18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766886" y="1403350"/>
            <a:ext cx="6080125" cy="143986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5867400" y="3959225"/>
            <a:ext cx="3290887" cy="28797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xfrm>
            <a:off x="395287" y="298450"/>
            <a:ext cx="5507037" cy="6794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200" b="0" i="0" u="none" strike="noStrike" cap="none" baseline="0" dirty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College.ru — </a:t>
            </a:r>
            <a:r>
              <a:rPr sz="2200" b="0" i="0" u="none" strike="noStrike" cap="none" baseline="0" dirty="0" err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первый</a:t>
            </a:r>
            <a:r>
              <a:rPr sz="2200" b="0" i="0" u="none" strike="noStrike" cap="none" baseline="0" dirty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профессиональный</a:t>
            </a:r>
            <a:r>
              <a:rPr sz="2200" b="0" i="0" u="none" strike="noStrike" cap="none" baseline="0" dirty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сервис</a:t>
            </a:r>
            <a:r>
              <a:rPr sz="2200" b="0" i="0" u="none" strike="noStrike" cap="none" baseline="0" dirty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онлайн-подготовки</a:t>
            </a:r>
            <a:r>
              <a:rPr sz="2200" b="0" i="0" u="none" strike="noStrike" cap="none" baseline="0" dirty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к ЕГЭ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xfrm>
            <a:off x="395536" y="1776592"/>
            <a:ext cx="5627686" cy="3884656"/>
          </a:xfrm>
          <a:prstGeom prst="rect">
            <a:avLst/>
          </a:prstGeom>
          <a:noFill/>
          <a:ln>
            <a:noFill/>
          </a:ln>
        </p:spPr>
        <p:txBody>
          <a:bodyPr lIns="90000" tIns="165950" rIns="90000" bIns="45000" anchor="t" anchorCtr="0">
            <a:spAutoFit/>
          </a:bodyPr>
          <a:lstStyle/>
          <a:p>
            <a:pPr marL="0" marR="0" lvl="0" indent="495300" algn="l" rtl="0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Char char="•"/>
            </a:pP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College.ru —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это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сайт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котором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выпускники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средних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школ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абитуриенты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готовятся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к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главному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экзамену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своей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жизни</a:t>
            </a:r>
            <a:endParaRPr sz="18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495300" algn="l" rtl="0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Char char="•"/>
            </a:pP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Его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создала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компания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lang="ru-RU" sz="18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Физикон</a:t>
            </a:r>
            <a:r>
              <a:rPr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—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один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из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ведущих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России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разработчиков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систем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дистанционного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обучения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для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бизнеса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образования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</a:p>
          <a:p>
            <a:pPr marL="0" marR="0" lvl="0" indent="495300" algn="l" rtl="0">
              <a:lnSpc>
                <a:spcPct val="92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Char char="•"/>
            </a:pP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многих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российских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школах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активно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используются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продукты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lang="ru-RU" sz="1800" dirty="0" err="1" smtClean="0"/>
              <a:t>Физикон</a:t>
            </a:r>
            <a:r>
              <a:rPr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—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серия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электронных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учебников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«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Открытый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Колледж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»,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мультимедиа-ресурсы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для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интерактивных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досок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«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Открытая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Коллекция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»,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электронные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тренажеры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«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Подготовка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к ЕГЭ». </a:t>
            </a:r>
          </a:p>
        </p:txBody>
      </p:sp>
      <p:sp>
        <p:nvSpPr>
          <p:cNvPr id="230" name="Shape 230"/>
          <p:cNvSpPr/>
          <p:nvPr/>
        </p:nvSpPr>
        <p:spPr>
          <a:xfrm>
            <a:off x="6732240" y="2789684"/>
            <a:ext cx="1838325" cy="4953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pic>
        <p:nvPicPr>
          <p:cNvPr id="8" name="Picture 1" descr="Logo_Phisicon_желто-синий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01763"/>
            <a:ext cx="2095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395287" y="317500"/>
            <a:ext cx="5724524" cy="6540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2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Как работает College.ru 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420687" y="1331912"/>
            <a:ext cx="8542337" cy="2879724"/>
          </a:xfrm>
          <a:prstGeom prst="rect">
            <a:avLst/>
          </a:prstGeom>
          <a:noFill/>
          <a:ln>
            <a:noFill/>
          </a:ln>
        </p:spPr>
        <p:txBody>
          <a:bodyPr lIns="90000" tIns="165950" rIns="90000" bIns="45000" anchor="t" anchorCtr="0">
            <a:spAutoFit/>
          </a:bodyPr>
          <a:lstStyle/>
          <a:p>
            <a:pPr marL="0" marR="0" lvl="0" indent="444500" algn="l" rtl="0">
              <a:lnSpc>
                <a:spcPct val="89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Char char="•"/>
            </a:pPr>
            <a:r>
              <a:rPr sz="1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Тесты ЕГЭ:</a:t>
            </a:r>
            <a:r>
              <a: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  <a:p>
            <a:pPr marL="0" marR="0" lvl="0" indent="444500" algn="l" rtl="0">
              <a:lnSpc>
                <a:spcPct val="92000"/>
              </a:lnSpc>
              <a:spcBef>
                <a:spcPts val="800"/>
              </a:spcBef>
              <a:spcAft>
                <a:spcPts val="0"/>
              </a:spcAft>
            </a:pPr>
            <a:r>
              <a:rPr sz="15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	Точное соответствие последним спецификациям ФИПИ, все необходимые ученику режимы (тренажер, экзамен, режим заполнения бланка ЕГЭ), сравнение своих результатов с минимальным и средним баллом и с результатами тестирования других пользователей. </a:t>
            </a:r>
          </a:p>
          <a:p>
            <a:pPr marL="0" marR="0" lvl="0" indent="444500" algn="l" rtl="0">
              <a:lnSpc>
                <a:spcPct val="89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Char char="•"/>
            </a:pPr>
            <a:r>
              <a:rPr sz="1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Обучение:</a:t>
            </a:r>
            <a:r>
              <a: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индивидуальный учебный план для каждого выпускника, оценка текущего уровня готовности, помощь экспертов.  </a:t>
            </a:r>
          </a:p>
          <a:p>
            <a:pPr marL="0" marR="0" lvl="0" indent="444500" algn="l" rtl="0">
              <a:lnSpc>
                <a:spcPct val="89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ct val="101851"/>
              <a:buFont typeface="Arial"/>
              <a:buChar char="•"/>
            </a:pPr>
            <a:r>
              <a:rPr sz="1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Учебные пособия:</a:t>
            </a:r>
            <a:r>
              <a: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оригинальные учебники, конспекты, плакаты-"шпаргалки"</a:t>
            </a:r>
          </a:p>
        </p:txBody>
      </p:sp>
      <p:sp>
        <p:nvSpPr>
          <p:cNvPr id="239" name="Shape 239"/>
          <p:cNvSpPr/>
          <p:nvPr/>
        </p:nvSpPr>
        <p:spPr>
          <a:xfrm>
            <a:off x="6443662" y="4088811"/>
            <a:ext cx="2519361" cy="2064284"/>
          </a:xfrm>
          <a:prstGeom prst="homePlate">
            <a:avLst>
              <a:gd name="adj" fmla="val 21600"/>
            </a:avLst>
          </a:prstGeom>
          <a:solidFill>
            <a:srgbClr val="D2EBD1"/>
          </a:solidFill>
          <a:ln w="25550" cap="rnd">
            <a:solidFill>
              <a:srgbClr val="47A044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162000" tIns="46800" rIns="90000" bIns="46800" anchor="ctr" anchorCtr="0">
            <a:spAutoFit/>
          </a:bodyPr>
          <a:lstStyle/>
          <a:p>
            <a:pPr marL="0" marR="0" lvl="0" indent="0" algn="l" rtl="0"/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среднем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после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месяца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использования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сервиса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результаты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прохождения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тестов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вырастают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25-30% (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со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50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до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65 </a:t>
            </a:r>
            <a:r>
              <a:rPr sz="1600" b="0" i="0" u="none" strike="noStrike" cap="none" baseline="0" dirty="0" err="1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баллов</a:t>
            </a:r>
            <a:r>
              <a:rPr sz="1600" b="0" i="0" u="none" strike="noStrike" cap="none" baseline="0" dirty="0">
                <a:solidFill>
                  <a:schemeClr val="dk1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 </a:t>
            </a:r>
          </a:p>
        </p:txBody>
      </p:sp>
      <p:sp>
        <p:nvSpPr>
          <p:cNvPr id="240" name="Shape 240"/>
          <p:cNvSpPr/>
          <p:nvPr/>
        </p:nvSpPr>
        <p:spPr>
          <a:xfrm>
            <a:off x="431800" y="4105275"/>
            <a:ext cx="5867400" cy="2303461"/>
          </a:xfrm>
          <a:prstGeom prst="rect">
            <a:avLst/>
          </a:prstGeom>
          <a:noFill/>
          <a:ln>
            <a:noFill/>
          </a:ln>
        </p:spPr>
        <p:txBody>
          <a:bodyPr lIns="90000" tIns="165950" rIns="90000" bIns="45000" anchor="t" anchorCtr="0">
            <a:spAutoFit/>
          </a:bodyPr>
          <a:lstStyle/>
          <a:p>
            <a:pPr marL="0" marR="0" lvl="0" indent="444500" algn="l" rtl="0">
              <a:lnSpc>
                <a:spcPct val="89000"/>
              </a:lnSpc>
              <a:spcBef>
                <a:spcPts val="14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Сервисы для </a:t>
            </a:r>
            <a:r>
              <a:rPr sz="1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родителей, учителей и органов управления образованием</a:t>
            </a:r>
            <a:r>
              <a: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: контроль процесса подготовки и управление им</a:t>
            </a:r>
          </a:p>
          <a:p>
            <a:pPr marL="0" marR="0" lvl="0" indent="444500" algn="l" rtl="0">
              <a:lnSpc>
                <a:spcPct val="89000"/>
              </a:lnSpc>
              <a:spcBef>
                <a:spcPts val="14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z="1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Полная информация</a:t>
            </a:r>
            <a:r>
              <a: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о правилах проведения ЕГЭ, рекомендации по подготовке к экзамену, новости и статьи</a:t>
            </a:r>
          </a:p>
          <a:p>
            <a:pPr marL="0" marR="0" lvl="0" indent="444500" algn="l" rtl="0">
              <a:lnSpc>
                <a:spcPct val="89000"/>
              </a:lnSpc>
              <a:spcBef>
                <a:spcPts val="1400"/>
              </a:spcBef>
              <a:buClr>
                <a:schemeClr val="dk1"/>
              </a:buClr>
              <a:buSzPct val="101851"/>
              <a:buFont typeface="Arial"/>
              <a:buChar char="•"/>
            </a:pPr>
            <a:r>
              <a:rPr sz="1800" b="1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База данных вузов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0" y="44450"/>
            <a:ext cx="247649" cy="368299"/>
          </a:xfrm>
          <a:prstGeom prst="rect">
            <a:avLst/>
          </a:prstGeom>
          <a:noFill/>
          <a:ln>
            <a:noFill/>
          </a:ln>
        </p:spPr>
        <p:txBody>
          <a:bodyPr lIns="90000" tIns="54000" rIns="90000" bIns="45000" anchor="t" anchorCtr="0">
            <a:spAutoFit/>
          </a:bodyPr>
          <a:lstStyle/>
          <a:p>
            <a:pPr marL="0" marR="0" lvl="0" indent="0" algn="l" rtl="0"/>
            <a:r>
              <a:rPr sz="1800" b="0" i="0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249" name="Shape 249"/>
          <p:cNvSpPr/>
          <p:nvPr/>
        </p:nvSpPr>
        <p:spPr>
          <a:xfrm>
            <a:off x="0" y="44450"/>
            <a:ext cx="247649" cy="368299"/>
          </a:xfrm>
          <a:prstGeom prst="rect">
            <a:avLst/>
          </a:prstGeom>
          <a:noFill/>
          <a:ln>
            <a:noFill/>
          </a:ln>
        </p:spPr>
        <p:txBody>
          <a:bodyPr lIns="90000" tIns="54000" rIns="90000" bIns="45000" anchor="t" anchorCtr="0">
            <a:spAutoFit/>
          </a:bodyPr>
          <a:lstStyle/>
          <a:p>
            <a:pPr marL="0" marR="0" lvl="0" indent="0" algn="l" rtl="0"/>
            <a:r>
              <a:rPr sz="1800" b="1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250" name="Shape 250"/>
          <p:cNvSpPr/>
          <p:nvPr/>
        </p:nvSpPr>
        <p:spPr>
          <a:xfrm>
            <a:off x="395287" y="417512"/>
            <a:ext cx="5514975" cy="4508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</a:pP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Аудитория College.ru</a:t>
            </a:r>
          </a:p>
        </p:txBody>
      </p:sp>
      <p:sp>
        <p:nvSpPr>
          <p:cNvPr id="251" name="Shape 251"/>
          <p:cNvSpPr/>
          <p:nvPr/>
        </p:nvSpPr>
        <p:spPr>
          <a:xfrm>
            <a:off x="323528" y="2636912"/>
            <a:ext cx="5472608" cy="1933795"/>
          </a:xfrm>
          <a:prstGeom prst="homePlate">
            <a:avLst>
              <a:gd name="adj" fmla="val 21600"/>
            </a:avLst>
          </a:prstGeom>
          <a:solidFill>
            <a:srgbClr val="D2EBD1"/>
          </a:solidFill>
          <a:ln w="25550" cap="rnd">
            <a:solidFill>
              <a:srgbClr val="47A044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126000" tIns="82800" rIns="90000" bIns="46800" anchor="ctr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500"/>
              </a:spcBef>
            </a:pP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Ежемесячно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College.ru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посещают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более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1</a:t>
            </a:r>
            <a:r>
              <a:rPr lang="ru-RU" sz="13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5</a:t>
            </a:r>
            <a:r>
              <a:rPr sz="13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0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тысяч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пользователей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из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разных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регионов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РФ. </a:t>
            </a:r>
          </a:p>
          <a:p>
            <a:pPr marL="0" marR="0" lvl="0" indent="0" algn="l" rtl="0">
              <a:lnSpc>
                <a:spcPct val="93000"/>
              </a:lnSpc>
              <a:spcBef>
                <a:spcPts val="500"/>
              </a:spcBef>
            </a:pP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Это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первую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очередь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ученики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10-11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классов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абитуриенты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</a:t>
            </a:r>
            <a:r>
              <a:rPr lang="ru-RU" sz="13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их</a:t>
            </a:r>
            <a:r>
              <a:rPr sz="13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родители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—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то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есть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люди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активно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ищущие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информацию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о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вузах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учебных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центрах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учреждениях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дополнительного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образования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</a:p>
          <a:p>
            <a:pPr marL="0" marR="0" lvl="0" indent="0" algn="l" rtl="0">
              <a:lnSpc>
                <a:spcPct val="93000"/>
              </a:lnSpc>
              <a:spcBef>
                <a:spcPts val="500"/>
              </a:spcBef>
            </a:pP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Проект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имеет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давнюю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историю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высокий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авторитет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так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что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размещенная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нем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информация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будет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восприниматься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посетителями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с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особым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3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доверием</a:t>
            </a:r>
            <a:r>
              <a:rPr sz="13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</a:p>
        </p:txBody>
      </p:sp>
      <p:grpSp>
        <p:nvGrpSpPr>
          <p:cNvPr id="252" name="Shape 252"/>
          <p:cNvGrpSpPr/>
          <p:nvPr/>
        </p:nvGrpSpPr>
        <p:grpSpPr>
          <a:xfrm>
            <a:off x="4499992" y="3168923"/>
            <a:ext cx="4545012" cy="3500437"/>
            <a:chOff x="4598987" y="3251200"/>
            <a:chExt cx="4545012" cy="3500437"/>
          </a:xfrm>
        </p:grpSpPr>
        <p:grpSp>
          <p:nvGrpSpPr>
            <p:cNvPr id="253" name="Shape 253"/>
            <p:cNvGrpSpPr/>
            <p:nvPr/>
          </p:nvGrpSpPr>
          <p:grpSpPr>
            <a:xfrm>
              <a:off x="8278811" y="6011862"/>
              <a:ext cx="720725" cy="517524"/>
              <a:chOff x="8278811" y="6011862"/>
              <a:chExt cx="720725" cy="517524"/>
            </a:xfrm>
          </p:grpSpPr>
          <p:sp>
            <p:nvSpPr>
              <p:cNvPr id="254" name="Shape 254"/>
              <p:cNvSpPr/>
              <p:nvPr/>
            </p:nvSpPr>
            <p:spPr>
              <a:xfrm>
                <a:off x="8278811" y="6342062"/>
                <a:ext cx="700087" cy="187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</p:sp>
          <p:sp>
            <p:nvSpPr>
              <p:cNvPr id="255" name="Shape 255"/>
              <p:cNvSpPr/>
              <p:nvPr/>
            </p:nvSpPr>
            <p:spPr>
              <a:xfrm>
                <a:off x="8286750" y="6011862"/>
                <a:ext cx="712786" cy="3063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</p:sp>
        </p:grpSp>
        <p:sp>
          <p:nvSpPr>
            <p:cNvPr id="256" name="Shape 256"/>
            <p:cNvSpPr/>
            <p:nvPr/>
          </p:nvSpPr>
          <p:spPr>
            <a:xfrm>
              <a:off x="5934075" y="3251200"/>
              <a:ext cx="3209925" cy="2581275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</p:sp>
        <p:sp>
          <p:nvSpPr>
            <p:cNvPr id="257" name="Shape 257"/>
            <p:cNvSpPr/>
            <p:nvPr/>
          </p:nvSpPr>
          <p:spPr>
            <a:xfrm>
              <a:off x="4598987" y="4951412"/>
              <a:ext cx="3467100" cy="1800224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</p:sp>
      </p:grpSp>
      <p:pic>
        <p:nvPicPr>
          <p:cNvPr id="2050" name="Picture 2" descr="C:\Data\Проекты\Физикон\Презентация по рекламе\регистраци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8032" y="4670297"/>
            <a:ext cx="4139952" cy="2143079"/>
          </a:xfrm>
          <a:prstGeom prst="rect">
            <a:avLst/>
          </a:prstGeom>
          <a:noFill/>
        </p:spPr>
      </p:pic>
      <p:pic>
        <p:nvPicPr>
          <p:cNvPr id="2051" name="Picture 3" descr="C:\Data\Проекты\Физикон\Презентация по рекламе\Уникальные посетители по месяцам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528" y="1124744"/>
            <a:ext cx="8568952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95287" y="1520825"/>
            <a:ext cx="8424862" cy="1207962"/>
          </a:xfrm>
          <a:prstGeom prst="rect">
            <a:avLst/>
          </a:prstGeom>
          <a:noFill/>
          <a:ln>
            <a:noFill/>
          </a:ln>
        </p:spPr>
        <p:txBody>
          <a:bodyPr lIns="90000" tIns="54000" rIns="90000" bIns="45000" anchor="t" anchorCtr="0">
            <a:spAutoFit/>
          </a:bodyPr>
          <a:lstStyle/>
          <a:p>
            <a:pPr marL="0" marR="0" lvl="0" indent="0" algn="l" rtl="0">
              <a:spcBef>
                <a:spcPts val="800"/>
              </a:spcBef>
            </a:pP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 </a:t>
            </a:r>
            <a:r>
              <a:rPr lang="ru-RU"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феврале</a:t>
            </a:r>
            <a:r>
              <a:rPr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201</a:t>
            </a:r>
            <a:r>
              <a:rPr lang="ru-RU"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2</a:t>
            </a:r>
            <a:r>
              <a:rPr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года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число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пользователей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зарегистрировавшихся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College.ru,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превысило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86 000</a:t>
            </a:r>
            <a:r>
              <a:rPr sz="18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тысяч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Еженедельно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сайте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регистрируется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300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1000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новых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пользователей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(в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пиковые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с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точки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зрения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подготовки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к ЕГЭ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периоды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—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до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полутора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8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тысяч</a:t>
            </a:r>
            <a:r>
              <a:rPr sz="18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). </a:t>
            </a:r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395287" y="270885"/>
            <a:ext cx="5513386" cy="74092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cap="none" baseline="0" dirty="0" err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Более</a:t>
            </a:r>
            <a:r>
              <a:rPr sz="2400" b="0" i="0" u="none" strike="noStrike" cap="none" baseline="0" dirty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80</a:t>
            </a:r>
            <a:r>
              <a:rPr sz="2400" b="0" i="0" u="none" strike="noStrike" cap="none" baseline="0" dirty="0" smtClean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400" b="0" i="0" u="none" strike="noStrike" cap="none" baseline="0" dirty="0" err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тысяч</a:t>
            </a:r>
            <a:r>
              <a:rPr sz="2400" b="0" i="0" u="none" strike="noStrike" cap="none" baseline="0" dirty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br>
              <a:rPr sz="2400" b="0" i="0" u="none" strike="noStrike" cap="none" baseline="0" dirty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sz="2400" b="0" i="0" u="none" strike="noStrike" cap="none" baseline="0" dirty="0" err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зарегистрированных</a:t>
            </a:r>
            <a:r>
              <a:rPr sz="2400" b="0" i="0" u="none" strike="noStrike" cap="none" baseline="0" dirty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400" b="0" i="0" u="none" strike="noStrike" cap="none" baseline="0" dirty="0" err="1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пользователей</a:t>
            </a:r>
            <a:endParaRPr sz="2400" b="0" i="0" u="none" strike="noStrike" cap="none" baseline="0" dirty="0">
              <a:solidFill>
                <a:srgbClr val="FFFFFF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5796136" y="2946206"/>
            <a:ext cx="2880320" cy="2499018"/>
          </a:xfrm>
          <a:prstGeom prst="rect">
            <a:avLst/>
          </a:prstGeom>
          <a:solidFill>
            <a:srgbClr val="D2EBD1"/>
          </a:solidFill>
          <a:ln w="25550" cap="rnd">
            <a:solidFill>
              <a:srgbClr val="47A044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102600" tIns="46800" rIns="102600" bIns="46800" anchor="ctr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800"/>
              </a:spcBef>
            </a:pP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Это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самые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активные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лояльные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наши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посетители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Помимо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использования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самого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сервиса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подготовки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к ЕГЭ,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они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регулярно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просматривают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статьи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о ЕГЭ и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поступлении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ВУЗы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советы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психологов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юристов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информацию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об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условиях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поступления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ВУЗ,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новых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специальностях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рейтингах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учебных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заведений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14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</a:t>
            </a:r>
            <a:endParaRPr sz="14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pic>
        <p:nvPicPr>
          <p:cNvPr id="1026" name="Picture 2" descr="C:\Data\Проекты\Физикон\регистра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996952"/>
            <a:ext cx="5295900" cy="2438400"/>
          </a:xfrm>
          <a:prstGeom prst="rect">
            <a:avLst/>
          </a:prstGeom>
          <a:noFill/>
        </p:spPr>
      </p:pic>
      <p:sp>
        <p:nvSpPr>
          <p:cNvPr id="72" name="Shape 335"/>
          <p:cNvSpPr/>
          <p:nvPr/>
        </p:nvSpPr>
        <p:spPr>
          <a:xfrm>
            <a:off x="395536" y="5653341"/>
            <a:ext cx="8280920" cy="695641"/>
          </a:xfrm>
          <a:prstGeom prst="rect">
            <a:avLst/>
          </a:prstGeom>
          <a:solidFill>
            <a:srgbClr val="D2EBD1"/>
          </a:solidFill>
          <a:ln w="25550" cap="rnd">
            <a:solidFill>
              <a:srgbClr val="47A044"/>
            </a:solidFill>
            <a:prstDash val="solid"/>
            <a:miter/>
            <a:headEnd type="none" w="sm" len="sm"/>
            <a:tailEnd type="none" w="sm" len="sm"/>
          </a:ln>
        </p:spPr>
        <p:txBody>
          <a:bodyPr wrap="square" lIns="102600" tIns="46800" rIns="102600" bIns="4680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800"/>
              </a:spcBef>
            </a:pPr>
            <a:r>
              <a:rPr lang="ru-RU" dirty="0" smtClean="0"/>
              <a:t>Они находятся в стадии активного поиска информации и будут рады узнать и о Вашем предложении. Эта информация может быть как размещена на сайте </a:t>
            </a:r>
            <a:r>
              <a:rPr lang="ru-RU" dirty="0" err="1" smtClean="0"/>
              <a:t>College.ru</a:t>
            </a:r>
            <a:r>
              <a:rPr lang="ru-RU" dirty="0" smtClean="0"/>
              <a:t>, так и разослана по базе наших зарегистрированных пользователей. </a:t>
            </a:r>
            <a:endParaRPr sz="14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/>
          </p:cNvSpPr>
          <p:nvPr>
            <p:ph type="title"/>
          </p:nvPr>
        </p:nvSpPr>
        <p:spPr>
          <a:xfrm>
            <a:off x="395287" y="373062"/>
            <a:ext cx="5513386" cy="5397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Рекламные возможности College.ru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xfrm>
            <a:off x="457200" y="1528762"/>
            <a:ext cx="8219256" cy="3469479"/>
          </a:xfrm>
          <a:prstGeom prst="rect">
            <a:avLst/>
          </a:prstGeom>
          <a:noFill/>
          <a:ln>
            <a:noFill/>
          </a:ln>
        </p:spPr>
        <p:txBody>
          <a:bodyPr wrap="square" lIns="90000" tIns="165950" rIns="90000" bIns="45000" anchor="t" anchorCtr="0">
            <a:spAutoFit/>
          </a:bodyPr>
          <a:lstStyle/>
          <a:p>
            <a:pPr marL="0" marR="0" lvl="0" indent="812800" algn="l" rtl="0">
              <a:lnSpc>
                <a:spcPct val="86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Баннерная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реклама</a:t>
            </a:r>
            <a:endParaRPr sz="22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812800" algn="l" rtl="0">
              <a:lnSpc>
                <a:spcPct val="86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Текстово-графические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рекламные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блоки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(«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витрины</a:t>
            </a:r>
            <a:r>
              <a:rPr sz="2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»)</a:t>
            </a:r>
            <a:r>
              <a:rPr lang="en-US" sz="2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*</a:t>
            </a:r>
            <a:endParaRPr sz="22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812800" algn="l" rtl="0">
              <a:lnSpc>
                <a:spcPct val="86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Размещение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статей</a:t>
            </a:r>
            <a:endParaRPr sz="22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812800" algn="l" rtl="0">
              <a:lnSpc>
                <a:spcPct val="86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Анонс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Дней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открытых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дверей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вуза</a:t>
            </a:r>
            <a:endParaRPr sz="22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812800" algn="l" rtl="0">
              <a:lnSpc>
                <a:spcPct val="86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Размещение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блоке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«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Лучшие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вузы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»</a:t>
            </a:r>
          </a:p>
          <a:p>
            <a:pPr marL="0" marR="0" lvl="0" indent="812800" algn="l" rtl="0">
              <a:lnSpc>
                <a:spcPct val="86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ct val="98484"/>
              <a:buFont typeface="Arial"/>
              <a:buChar char="•"/>
            </a:pP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Рассылка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Вашей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информации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зарегистрированны</a:t>
            </a:r>
            <a:r>
              <a:rPr lang="ru-RU" sz="2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</a:t>
            </a:r>
            <a:br>
              <a:rPr lang="ru-RU" sz="2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lang="ru-RU" sz="2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         </a:t>
            </a:r>
            <a:r>
              <a:rPr lang="ru-RU" sz="1400" b="0" i="0" u="none" strike="noStrike" cap="none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lang="ru-RU" sz="2200" dirty="0" err="1" smtClean="0"/>
              <a:t>п</a:t>
            </a:r>
            <a:r>
              <a:rPr sz="22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ользователям</a:t>
            </a:r>
            <a:r>
              <a:rPr sz="22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2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College.ru</a:t>
            </a:r>
          </a:p>
        </p:txBody>
      </p:sp>
      <p:sp>
        <p:nvSpPr>
          <p:cNvPr id="344" name="Shape 344"/>
          <p:cNvSpPr/>
          <p:nvPr/>
        </p:nvSpPr>
        <p:spPr>
          <a:xfrm>
            <a:off x="1259632" y="5396678"/>
            <a:ext cx="7200900" cy="9126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9000"/>
              </a:lnSpc>
            </a:pPr>
            <a:r>
              <a:rPr lang="en-US" sz="1500" dirty="0" smtClean="0"/>
              <a:t>* - </a:t>
            </a:r>
            <a:r>
              <a:rPr lang="ru-RU" sz="1500" dirty="0" smtClean="0"/>
              <a:t>в</a:t>
            </a:r>
            <a:r>
              <a:rPr sz="15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се</a:t>
            </a:r>
            <a:r>
              <a:rPr sz="15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рекламные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модули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демонстируются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только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открытой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зоне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сайта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—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то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есть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тех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страницах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где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пользователь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еще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начал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проходить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тестирование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обучение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Именно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открытой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зоне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пользователь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наиболее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открыт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к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восприятию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рекламной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5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информации</a:t>
            </a:r>
            <a:r>
              <a:rPr sz="15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395287" y="271462"/>
            <a:ext cx="5505450" cy="7334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Преимущества размещения рекламы на College.ru</a:t>
            </a:r>
          </a:p>
        </p:txBody>
      </p:sp>
      <p:sp>
        <p:nvSpPr>
          <p:cNvPr id="352" name="Shape 352"/>
          <p:cNvSpPr>
            <a:spLocks noGrp="1"/>
          </p:cNvSpPr>
          <p:nvPr>
            <p:ph type="body" idx="1"/>
          </p:nvPr>
        </p:nvSpPr>
        <p:spPr>
          <a:xfrm>
            <a:off x="457200" y="1384300"/>
            <a:ext cx="8543925" cy="4559328"/>
          </a:xfrm>
          <a:prstGeom prst="rect">
            <a:avLst/>
          </a:prstGeom>
          <a:noFill/>
          <a:ln>
            <a:noFill/>
          </a:ln>
        </p:spPr>
        <p:txBody>
          <a:bodyPr lIns="90000" tIns="165950" rIns="90000" bIns="45000" anchor="t" anchorCtr="0">
            <a:spAutoFit/>
          </a:bodyPr>
          <a:lstStyle/>
          <a:p>
            <a:pPr marL="0" marR="0" lvl="0" indent="330200" algn="l" rtl="0">
              <a:lnSpc>
                <a:spcPct val="9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Четко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сфокусированная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аудитория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: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выпускники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/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абитуриенты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их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родители</a:t>
            </a:r>
            <a:endParaRPr sz="20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330200" algn="l" rtl="0">
              <a:lnSpc>
                <a:spcPct val="9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Размер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аудитории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: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5000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уникальных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пользователей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день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(в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месяц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—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1</a:t>
            </a:r>
            <a:r>
              <a:rPr lang="en-US"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4</a:t>
            </a:r>
            <a:r>
              <a:rPr sz="20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0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тысяч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</a:t>
            </a:r>
          </a:p>
          <a:p>
            <a:pPr marL="0" marR="0" lvl="0" indent="330200" algn="l" rtl="0">
              <a:lnSpc>
                <a:spcPct val="9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Благоприятный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контекст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восприятия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рекламы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: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ваша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реклама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показывается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именно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тот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момент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когда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посетитель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думает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об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окончании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школы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поступлении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вуз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</a:p>
          <a:p>
            <a:pPr marL="0" marR="0" lvl="0" indent="330200" algn="just" rtl="0">
              <a:lnSpc>
                <a:spcPct val="9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Низкие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цены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скидки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(в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том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числе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для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агентств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)</a:t>
            </a:r>
          </a:p>
          <a:p>
            <a:pPr marL="0" marR="0" lvl="0" indent="330200" algn="l" rtl="0">
              <a:lnSpc>
                <a:spcPct val="9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Большая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доля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регионального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трафика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возможность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совсем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недорогих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региональных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кампаний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(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от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2500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рублей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в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месяц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включая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на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главной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странице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College.ru) </a:t>
            </a:r>
          </a:p>
          <a:p>
            <a:pPr marL="0" marR="0" lvl="0" indent="330200" algn="l" rtl="0">
              <a:lnSpc>
                <a:spcPct val="91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Полная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статистика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рекламной</a:t>
            </a:r>
            <a:r>
              <a:rPr sz="2000" b="1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1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кампании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—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число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показов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баннера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,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количество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кликов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и </a:t>
            </a:r>
            <a:r>
              <a:rPr sz="20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пр</a:t>
            </a:r>
            <a:r>
              <a:rPr sz="20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395287" y="273050"/>
            <a:ext cx="5508625" cy="7334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Рекламные места College.ru: </a:t>
            </a:r>
            <a:b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главная страница</a:t>
            </a:r>
          </a:p>
        </p:txBody>
      </p:sp>
      <p:sp>
        <p:nvSpPr>
          <p:cNvPr id="360" name="Shape 360"/>
          <p:cNvSpPr/>
          <p:nvPr/>
        </p:nvSpPr>
        <p:spPr>
          <a:xfrm>
            <a:off x="2289175" y="1223962"/>
            <a:ext cx="4622800" cy="5400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61" name="Shape 361"/>
          <p:cNvSpPr/>
          <p:nvPr/>
        </p:nvSpPr>
        <p:spPr>
          <a:xfrm>
            <a:off x="5745162" y="4356100"/>
            <a:ext cx="1108074" cy="431799"/>
          </a:xfrm>
          <a:prstGeom prst="roundRect">
            <a:avLst>
              <a:gd name="adj" fmla="val 79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0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 240х100</a:t>
            </a:r>
            <a:r>
              <a:rPr sz="10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364" name="Shape 364"/>
          <p:cNvSpPr/>
          <p:nvPr/>
        </p:nvSpPr>
        <p:spPr>
          <a:xfrm>
            <a:off x="5745162" y="2519361"/>
            <a:ext cx="1108074" cy="900111"/>
          </a:xfrm>
          <a:prstGeom prst="roundRect">
            <a:avLst>
              <a:gd name="adj" fmla="val 38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0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 240х200 </a:t>
            </a:r>
          </a:p>
          <a:p>
            <a:endParaRPr/>
          </a:p>
          <a:p>
            <a:pPr marL="0" marR="0" lvl="0" indent="0" algn="l" rtl="0"/>
            <a:r>
              <a:rPr sz="8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Возможно также </a:t>
            </a:r>
          </a:p>
          <a:p>
            <a:pPr marL="0" marR="0" lvl="0" indent="0" algn="l" rtl="0"/>
            <a:r>
              <a:rPr sz="8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размещение </a:t>
            </a:r>
          </a:p>
          <a:p>
            <a:pPr marL="0" marR="0" lvl="0" indent="0" algn="l" rtl="0"/>
            <a:r>
              <a:rPr sz="8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баннера 240х400</a:t>
            </a:r>
          </a:p>
        </p:txBody>
      </p:sp>
      <p:sp>
        <p:nvSpPr>
          <p:cNvPr id="365" name="Shape 365"/>
          <p:cNvSpPr/>
          <p:nvPr/>
        </p:nvSpPr>
        <p:spPr>
          <a:xfrm>
            <a:off x="2311400" y="1260475"/>
            <a:ext cx="4564061" cy="431799"/>
          </a:xfrm>
          <a:prstGeom prst="roundRect">
            <a:avLst>
              <a:gd name="adj" fmla="val 79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ctr" rtl="0">
              <a:spcAft>
                <a:spcPts val="200"/>
              </a:spcAft>
            </a:pPr>
            <a:r>
              <a:rPr sz="10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Баннер-растяжка 100% х 90</a:t>
            </a:r>
          </a:p>
          <a:p>
            <a:pPr marL="0" marR="0" lvl="0" indent="0" algn="ctr" rtl="0">
              <a:lnSpc>
                <a:spcPct val="85000"/>
              </a:lnSpc>
            </a:pPr>
            <a:r>
              <a:rPr sz="7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(размещается всех страницах сайта, кроме «Оплата услуг», «Родителю», «Учителю» </a:t>
            </a:r>
          </a:p>
          <a:p>
            <a:pPr marL="0" marR="0" lvl="0" indent="0" algn="ctr" rtl="0">
              <a:lnSpc>
                <a:spcPct val="85000"/>
              </a:lnSpc>
            </a:pPr>
            <a:r>
              <a:rPr sz="7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 страниц личного кабинета)</a:t>
            </a:r>
            <a:r>
              <a:rPr sz="7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367" name="Shape 367"/>
          <p:cNvSpPr/>
          <p:nvPr/>
        </p:nvSpPr>
        <p:spPr>
          <a:xfrm>
            <a:off x="2376486" y="3851275"/>
            <a:ext cx="1044575" cy="252412"/>
          </a:xfrm>
          <a:prstGeom prst="roundRect">
            <a:avLst>
              <a:gd name="adj" fmla="val 136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800" b="1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Текстовый блок</a:t>
            </a:r>
          </a:p>
        </p:txBody>
      </p:sp>
      <p:sp>
        <p:nvSpPr>
          <p:cNvPr id="368" name="Shape 368"/>
          <p:cNvSpPr/>
          <p:nvPr/>
        </p:nvSpPr>
        <p:spPr>
          <a:xfrm flipH="1">
            <a:off x="238125" y="3021272"/>
            <a:ext cx="1562099" cy="804339"/>
          </a:xfrm>
          <a:prstGeom prst="borderCallout1">
            <a:avLst/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marL="0" marR="0" lvl="0" indent="0" algn="l" rtl="0"/>
            <a:r>
              <a:rPr lang="en-US" dirty="0" smtClean="0"/>
              <a:t>10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00 </a:t>
            </a:r>
            <a:r>
              <a:rPr sz="1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р./</a:t>
            </a:r>
            <a:r>
              <a:rPr sz="1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неделя</a:t>
            </a:r>
            <a:endParaRPr sz="14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200"/>
              </a:spcAft>
            </a:pPr>
            <a:r>
              <a:rPr lang="ru-RU" sz="11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</a:t>
            </a:r>
            <a:r>
              <a:rPr sz="1100" b="0" i="0" u="none" strike="noStrike" cap="none" baseline="0" dirty="0" err="1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ли</a:t>
            </a:r>
            <a:endParaRPr sz="11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0" algn="l" rtl="0"/>
            <a:r>
              <a:rPr lang="en-US"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3 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000 </a:t>
            </a:r>
            <a:r>
              <a:rPr sz="1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р./</a:t>
            </a:r>
            <a:r>
              <a:rPr sz="1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месяц</a:t>
            </a:r>
            <a:r>
              <a:rPr sz="1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369" name="Shape 369"/>
          <p:cNvSpPr/>
          <p:nvPr/>
        </p:nvSpPr>
        <p:spPr>
          <a:xfrm>
            <a:off x="2376486" y="4284662"/>
            <a:ext cx="3262312" cy="233361"/>
          </a:xfrm>
          <a:prstGeom prst="roundRect">
            <a:avLst>
              <a:gd name="adj" fmla="val 147"/>
            </a:avLst>
          </a:prstGeom>
          <a:solidFill>
            <a:srgbClr val="FFFFFF"/>
          </a:solidFill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000" b="1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Анонс рекламной статьи</a:t>
            </a:r>
          </a:p>
        </p:txBody>
      </p:sp>
      <p:sp>
        <p:nvSpPr>
          <p:cNvPr id="371" name="Shape 371"/>
          <p:cNvSpPr/>
          <p:nvPr/>
        </p:nvSpPr>
        <p:spPr>
          <a:xfrm>
            <a:off x="2376486" y="5448300"/>
            <a:ext cx="3262312" cy="233361"/>
          </a:xfrm>
          <a:prstGeom prst="roundRect">
            <a:avLst>
              <a:gd name="adj" fmla="val 147"/>
            </a:avLst>
          </a:prstGeom>
          <a:solidFill>
            <a:srgbClr val="FFFFFF"/>
          </a:solidFill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000" b="1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Анонс Дня открытых дверей</a:t>
            </a:r>
          </a:p>
        </p:txBody>
      </p:sp>
      <p:sp>
        <p:nvSpPr>
          <p:cNvPr id="373" name="Shape 373"/>
          <p:cNvSpPr/>
          <p:nvPr/>
        </p:nvSpPr>
        <p:spPr>
          <a:xfrm>
            <a:off x="5746750" y="5492750"/>
            <a:ext cx="1108074" cy="287337"/>
          </a:xfrm>
          <a:prstGeom prst="roundRect">
            <a:avLst>
              <a:gd name="adj" fmla="val 113"/>
            </a:avLst>
          </a:prstGeom>
          <a:solidFill>
            <a:schemeClr val="lt1">
              <a:alpha val="32549"/>
            </a:schemeClr>
          </a:solidFill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700" b="1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Размещение в бло-ке «Лучшие вузы»</a:t>
            </a:r>
          </a:p>
        </p:txBody>
      </p:sp>
      <p:sp>
        <p:nvSpPr>
          <p:cNvPr id="375" name="Shape 375"/>
          <p:cNvSpPr/>
          <p:nvPr/>
        </p:nvSpPr>
        <p:spPr>
          <a:xfrm>
            <a:off x="6516687" y="6323012"/>
            <a:ext cx="2484437" cy="4698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l" rtl="0"/>
            <a:r>
              <a:rPr sz="1300" b="0" i="1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Все цены — без учета НДС. Предоставляются скидки. </a:t>
            </a:r>
          </a:p>
        </p:txBody>
      </p:sp>
      <p:sp>
        <p:nvSpPr>
          <p:cNvPr id="19" name="Shape 368"/>
          <p:cNvSpPr/>
          <p:nvPr/>
        </p:nvSpPr>
        <p:spPr>
          <a:xfrm flipH="1">
            <a:off x="251520" y="1916832"/>
            <a:ext cx="1562099" cy="804339"/>
          </a:xfrm>
          <a:prstGeom prst="borderCallout1">
            <a:avLst>
              <a:gd name="adj1" fmla="val 18750"/>
              <a:gd name="adj2" fmla="val -8333"/>
              <a:gd name="adj3" fmla="val -28743"/>
              <a:gd name="adj4" fmla="val -28577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marL="0" marR="0" lvl="0" indent="0" algn="l" rtl="0"/>
            <a:r>
              <a:rPr lang="en-US"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2</a:t>
            </a:r>
            <a:r>
              <a:rPr lang="ru-RU"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lang="en-US"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500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р./</a:t>
            </a:r>
            <a:r>
              <a:rPr sz="1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неделя</a:t>
            </a:r>
            <a:endParaRPr sz="14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200"/>
              </a:spcAft>
            </a:pPr>
            <a:r>
              <a:rPr sz="11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или</a:t>
            </a:r>
            <a:endParaRPr sz="11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  <a:p>
            <a:pPr marL="0" marR="0" lvl="0" indent="0" algn="l" rtl="0"/>
            <a:r>
              <a:rPr lang="en-US" dirty="0" smtClean="0"/>
              <a:t>8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  <a:r>
              <a:rPr sz="1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000 р./</a:t>
            </a:r>
            <a:r>
              <a:rPr sz="1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месяц</a:t>
            </a:r>
            <a:r>
              <a:rPr sz="1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24" name="Shape 368"/>
          <p:cNvSpPr/>
          <p:nvPr/>
        </p:nvSpPr>
        <p:spPr>
          <a:xfrm flipH="1">
            <a:off x="251520" y="3937355"/>
            <a:ext cx="1562099" cy="1219837"/>
          </a:xfrm>
          <a:prstGeom prst="borderCallout1">
            <a:avLst>
              <a:gd name="adj1" fmla="val 18750"/>
              <a:gd name="adj2" fmla="val -8333"/>
              <a:gd name="adj3" fmla="val 27776"/>
              <a:gd name="adj4" fmla="val -33898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marL="0" marR="0" lvl="0" indent="0" algn="l" rtl="0"/>
            <a:r>
              <a:rPr lang="ru-RU" sz="1100" dirty="0" smtClean="0"/>
              <a:t>Анонс на главной странице размещается на одну неделю затем статья остается в архиве </a:t>
            </a:r>
            <a:r>
              <a:rPr lang="ru-RU" sz="1600" dirty="0" smtClean="0"/>
              <a:t>2000р.</a:t>
            </a:r>
            <a:endParaRPr sz="16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25" name="Shape 368"/>
          <p:cNvSpPr/>
          <p:nvPr/>
        </p:nvSpPr>
        <p:spPr>
          <a:xfrm flipH="1">
            <a:off x="251520" y="5591796"/>
            <a:ext cx="1562099" cy="342674"/>
          </a:xfrm>
          <a:prstGeom prst="borderCallout1">
            <a:avLst>
              <a:gd name="adj1" fmla="val 18750"/>
              <a:gd name="adj2" fmla="val -8333"/>
              <a:gd name="adj3" fmla="val -48121"/>
              <a:gd name="adj4" fmla="val -36559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marL="0" marR="0" lvl="0" indent="0" algn="l" rtl="0"/>
            <a:r>
              <a:rPr lang="ru-RU"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1 5</a:t>
            </a:r>
            <a:r>
              <a:rPr sz="1400" b="0" i="0" u="none" strike="noStrike" cap="none" baseline="0" dirty="0" smtClean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00 </a:t>
            </a:r>
            <a:r>
              <a:rPr sz="1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р./</a:t>
            </a:r>
            <a:r>
              <a:rPr sz="1400" b="0" i="0" u="none" strike="noStrike" cap="none" baseline="0" dirty="0" err="1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месяц</a:t>
            </a:r>
            <a:r>
              <a:rPr sz="1400" b="0" i="0" u="none" strike="noStrike" cap="none" baseline="0" dirty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26" name="Shape 368"/>
          <p:cNvSpPr/>
          <p:nvPr/>
        </p:nvSpPr>
        <p:spPr>
          <a:xfrm flipH="1">
            <a:off x="7308304" y="1290463"/>
            <a:ext cx="1562099" cy="2036215"/>
          </a:xfrm>
          <a:prstGeom prst="borderCallout1">
            <a:avLst>
              <a:gd name="adj1" fmla="val 1636"/>
              <a:gd name="adj2" fmla="val 107853"/>
              <a:gd name="adj3" fmla="val 57381"/>
              <a:gd name="adj4" fmla="val 127521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>
              <a:lnSpc>
                <a:spcPct val="87000"/>
              </a:lnSpc>
            </a:pPr>
            <a:r>
              <a:rPr lang="ru-RU" sz="1200" b="1" u="sng" dirty="0" smtClean="0"/>
              <a:t>Баннер 240х200:</a:t>
            </a:r>
          </a:p>
          <a:p>
            <a:pPr lvl="0">
              <a:lnSpc>
                <a:spcPct val="87000"/>
              </a:lnSpc>
              <a:spcBef>
                <a:spcPts val="400"/>
              </a:spcBef>
              <a:spcAft>
                <a:spcPts val="200"/>
              </a:spcAft>
            </a:pPr>
            <a:r>
              <a:rPr lang="ru-RU" dirty="0" smtClean="0"/>
              <a:t>2 500 р./неделя</a:t>
            </a:r>
          </a:p>
          <a:p>
            <a:pPr lvl="0">
              <a:lnSpc>
                <a:spcPct val="87000"/>
              </a:lnSpc>
            </a:pPr>
            <a:r>
              <a:rPr lang="ru-RU" dirty="0" smtClean="0"/>
              <a:t>6 000 р./ месяц</a:t>
            </a:r>
          </a:p>
          <a:p>
            <a:pPr lvl="0">
              <a:lnSpc>
                <a:spcPct val="87000"/>
              </a:lnSpc>
            </a:pPr>
            <a:r>
              <a:rPr lang="ru-RU" sz="1100" dirty="0" smtClean="0"/>
              <a:t> </a:t>
            </a:r>
          </a:p>
          <a:p>
            <a:pPr lvl="0">
              <a:lnSpc>
                <a:spcPct val="87000"/>
              </a:lnSpc>
            </a:pPr>
            <a:r>
              <a:rPr lang="ru-RU" sz="1100" dirty="0" smtClean="0"/>
              <a:t>или</a:t>
            </a:r>
          </a:p>
          <a:p>
            <a:pPr lvl="0">
              <a:lnSpc>
                <a:spcPct val="87000"/>
              </a:lnSpc>
            </a:pPr>
            <a:r>
              <a:rPr lang="ru-RU" sz="1100" dirty="0" smtClean="0"/>
              <a:t> </a:t>
            </a:r>
          </a:p>
          <a:p>
            <a:pPr lvl="0">
              <a:lnSpc>
                <a:spcPct val="87000"/>
              </a:lnSpc>
            </a:pPr>
            <a:r>
              <a:rPr lang="ru-RU" sz="1200" b="1" u="sng" dirty="0" smtClean="0"/>
              <a:t>Баннер 240х400:</a:t>
            </a:r>
            <a:r>
              <a:rPr lang="ru-RU" dirty="0" smtClean="0"/>
              <a:t> </a:t>
            </a:r>
          </a:p>
          <a:p>
            <a:pPr lvl="0">
              <a:lnSpc>
                <a:spcPct val="87000"/>
              </a:lnSpc>
              <a:spcBef>
                <a:spcPts val="400"/>
              </a:spcBef>
              <a:spcAft>
                <a:spcPts val="200"/>
              </a:spcAft>
            </a:pPr>
            <a:r>
              <a:rPr lang="ru-RU" dirty="0" smtClean="0"/>
              <a:t>3 000 р./неделя</a:t>
            </a:r>
          </a:p>
          <a:p>
            <a:pPr lvl="0">
              <a:lnSpc>
                <a:spcPct val="87000"/>
              </a:lnSpc>
            </a:pPr>
            <a:r>
              <a:rPr lang="ru-RU" dirty="0" smtClean="0"/>
              <a:t>10 000 р./месяц </a:t>
            </a:r>
          </a:p>
          <a:p>
            <a:pPr marL="0" marR="0" lvl="0" indent="0" algn="l" rtl="0"/>
            <a:endParaRPr sz="1400" b="0" i="0" u="none" strike="noStrike" cap="none" baseline="0" dirty="0">
              <a:solidFill>
                <a:srgbClr val="000000"/>
              </a:solidFill>
              <a:latin typeface="Arial" panose="00000000000000000000"/>
              <a:ea typeface="Arial" panose="00000000000000000000"/>
              <a:cs typeface="Arial" panose="00000000000000000000"/>
              <a:sym typeface="Arial" panose="00000000000000000000"/>
            </a:endParaRPr>
          </a:p>
        </p:txBody>
      </p:sp>
      <p:sp>
        <p:nvSpPr>
          <p:cNvPr id="27" name="Shape 368"/>
          <p:cNvSpPr/>
          <p:nvPr/>
        </p:nvSpPr>
        <p:spPr>
          <a:xfrm flipH="1">
            <a:off x="7330381" y="3848797"/>
            <a:ext cx="1562099" cy="804339"/>
          </a:xfrm>
          <a:prstGeom prst="borderCallout1">
            <a:avLst>
              <a:gd name="adj1" fmla="val 1636"/>
              <a:gd name="adj2" fmla="val 107853"/>
              <a:gd name="adj3" fmla="val 57381"/>
              <a:gd name="adj4" fmla="val 127521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1500 р./неделя</a:t>
            </a:r>
          </a:p>
          <a:p>
            <a:pPr lvl="0">
              <a:spcBef>
                <a:spcPts val="400"/>
              </a:spcBef>
              <a:spcAft>
                <a:spcPts val="200"/>
              </a:spcAft>
            </a:pPr>
            <a:r>
              <a:rPr lang="ru-RU" sz="1100" dirty="0" smtClean="0"/>
              <a:t>или</a:t>
            </a:r>
          </a:p>
          <a:p>
            <a:pPr lvl="0"/>
            <a:r>
              <a:rPr lang="ru-RU" dirty="0" smtClean="0"/>
              <a:t>4 000 р./месяц </a:t>
            </a:r>
            <a:endParaRPr lang="ru-RU" dirty="0"/>
          </a:p>
        </p:txBody>
      </p:sp>
      <p:sp>
        <p:nvSpPr>
          <p:cNvPr id="29" name="Shape 368"/>
          <p:cNvSpPr/>
          <p:nvPr/>
        </p:nvSpPr>
        <p:spPr>
          <a:xfrm flipH="1">
            <a:off x="7308304" y="5171999"/>
            <a:ext cx="1562099" cy="342674"/>
          </a:xfrm>
          <a:prstGeom prst="borderCallout1">
            <a:avLst>
              <a:gd name="adj1" fmla="val 1636"/>
              <a:gd name="adj2" fmla="val 107853"/>
              <a:gd name="adj3" fmla="val 57381"/>
              <a:gd name="adj4" fmla="val 127521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2 000 р./месяц </a:t>
            </a: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xfrm>
            <a:off x="395287" y="273050"/>
            <a:ext cx="5508625" cy="7334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Рекламные места College.ru: </a:t>
            </a:r>
            <a:b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</a:br>
            <a:r>
              <a:rPr sz="24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страницы вузов</a:t>
            </a:r>
          </a:p>
        </p:txBody>
      </p:sp>
      <p:sp>
        <p:nvSpPr>
          <p:cNvPr id="383" name="Shape 383"/>
          <p:cNvSpPr/>
          <p:nvPr/>
        </p:nvSpPr>
        <p:spPr>
          <a:xfrm>
            <a:off x="2195511" y="1135062"/>
            <a:ext cx="4929186" cy="54006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84" name="Shape 384"/>
          <p:cNvSpPr/>
          <p:nvPr/>
        </p:nvSpPr>
        <p:spPr>
          <a:xfrm>
            <a:off x="5886450" y="3487737"/>
            <a:ext cx="1133474" cy="442912"/>
          </a:xfrm>
          <a:prstGeom prst="roundRect">
            <a:avLst>
              <a:gd name="adj" fmla="val 77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2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 240х100</a:t>
            </a:r>
            <a:r>
              <a:rPr sz="12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385" name="Shape 385"/>
          <p:cNvSpPr/>
          <p:nvPr/>
        </p:nvSpPr>
        <p:spPr>
          <a:xfrm>
            <a:off x="2166936" y="1223962"/>
            <a:ext cx="4960936" cy="431799"/>
          </a:xfrm>
          <a:prstGeom prst="roundRect">
            <a:avLst>
              <a:gd name="adj" fmla="val 79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ctr" rtl="0">
              <a:spcAft>
                <a:spcPts val="200"/>
              </a:spcAft>
            </a:pPr>
            <a:r>
              <a:rPr sz="11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Баннер-растяжка 100% х 90</a:t>
            </a:r>
          </a:p>
          <a:p>
            <a:pPr marL="0" marR="0" lvl="0" indent="0" algn="ctr" rtl="0">
              <a:lnSpc>
                <a:spcPct val="85000"/>
              </a:lnSpc>
            </a:pPr>
            <a:r>
              <a:rPr sz="7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(размещается всех страницах сайта, кроме «Оплата услуг», «Родителю», «Учителю» </a:t>
            </a:r>
          </a:p>
          <a:p>
            <a:pPr marL="0" marR="0" lvl="0" indent="0" algn="ctr" rtl="0">
              <a:lnSpc>
                <a:spcPct val="85000"/>
              </a:lnSpc>
            </a:pPr>
            <a:r>
              <a:rPr sz="7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и страниц личного кабинета)</a:t>
            </a:r>
            <a:r>
              <a:rPr sz="700" b="0" i="0" u="none" strike="noStrike" cap="none" baseline="0">
                <a:solidFill>
                  <a:srgbClr val="FFFFFF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 </a:t>
            </a:r>
          </a:p>
        </p:txBody>
      </p:sp>
      <p:sp>
        <p:nvSpPr>
          <p:cNvPr id="386" name="Shape 386"/>
          <p:cNvSpPr/>
          <p:nvPr/>
        </p:nvSpPr>
        <p:spPr>
          <a:xfrm>
            <a:off x="2303461" y="4770437"/>
            <a:ext cx="990599" cy="314324"/>
          </a:xfrm>
          <a:prstGeom prst="roundRect">
            <a:avLst>
              <a:gd name="adj" fmla="val 136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>
              <a:lnSpc>
                <a:spcPct val="88000"/>
              </a:lnSpc>
            </a:pPr>
            <a:r>
              <a:rPr sz="800" b="1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Текстовый блок</a:t>
            </a:r>
          </a:p>
        </p:txBody>
      </p:sp>
      <p:sp>
        <p:nvSpPr>
          <p:cNvPr id="389" name="Shape 389"/>
          <p:cNvSpPr/>
          <p:nvPr/>
        </p:nvSpPr>
        <p:spPr>
          <a:xfrm>
            <a:off x="5886450" y="2411411"/>
            <a:ext cx="1133474" cy="1008062"/>
          </a:xfrm>
          <a:prstGeom prst="roundRect">
            <a:avLst>
              <a:gd name="adj" fmla="val 34"/>
            </a:avLst>
          </a:prstGeom>
          <a:noFill/>
          <a:ln w="54000" cap="rnd">
            <a:solidFill>
              <a:srgbClr val="663300"/>
            </a:solidFill>
            <a:prstDash val="solid"/>
            <a:miter/>
            <a:headEnd type="none" w="sm" len="sm"/>
            <a:tailEnd type="none" w="sm" len="sm"/>
          </a:ln>
        </p:spPr>
        <p:txBody>
          <a:bodyPr lIns="117000" tIns="72000" rIns="117000" bIns="72000" anchor="ctr" anchorCtr="1">
            <a:spAutoFit/>
          </a:bodyPr>
          <a:lstStyle/>
          <a:p>
            <a:pPr marL="0" marR="0" lvl="0" indent="0" algn="l" rtl="0"/>
            <a:r>
              <a:rPr sz="1400" b="0" i="0" u="none" strike="noStrike" cap="none" baseline="0">
                <a:solidFill>
                  <a:srgbClr val="4C19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Баннер 240х200 </a:t>
            </a:r>
          </a:p>
        </p:txBody>
      </p:sp>
      <p:sp>
        <p:nvSpPr>
          <p:cNvPr id="392" name="Shape 392"/>
          <p:cNvSpPr/>
          <p:nvPr/>
        </p:nvSpPr>
        <p:spPr>
          <a:xfrm>
            <a:off x="6516687" y="6323012"/>
            <a:ext cx="2484437" cy="4698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spAutoFit/>
          </a:bodyPr>
          <a:lstStyle/>
          <a:p>
            <a:pPr marL="0" marR="0" lvl="0" indent="0" algn="l" rtl="0"/>
            <a:r>
              <a:rPr sz="1300" b="0" i="1" u="none" strike="noStrike" cap="none" baseline="0">
                <a:solidFill>
                  <a:srgbClr val="000000"/>
                </a:solidFill>
                <a:latin typeface="Arial" panose="00000000000000000000"/>
                <a:ea typeface="Arial" panose="00000000000000000000"/>
                <a:cs typeface="Arial" panose="00000000000000000000"/>
                <a:sym typeface="Arial" panose="00000000000000000000"/>
              </a:rPr>
              <a:t>Все цены — без учета НДС. Предоставляются скидки. </a:t>
            </a:r>
          </a:p>
        </p:txBody>
      </p:sp>
      <p:sp>
        <p:nvSpPr>
          <p:cNvPr id="13" name="Shape 368"/>
          <p:cNvSpPr/>
          <p:nvPr/>
        </p:nvSpPr>
        <p:spPr>
          <a:xfrm flipH="1">
            <a:off x="251520" y="1916832"/>
            <a:ext cx="1562099" cy="1435281"/>
          </a:xfrm>
          <a:prstGeom prst="borderCallout1">
            <a:avLst>
              <a:gd name="adj1" fmla="val -556"/>
              <a:gd name="adj2" fmla="val -8333"/>
              <a:gd name="adj3" fmla="val -17159"/>
              <a:gd name="adj4" fmla="val -20595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2 500 р./неделя</a:t>
            </a:r>
          </a:p>
          <a:p>
            <a:pPr lvl="0">
              <a:spcBef>
                <a:spcPts val="400"/>
              </a:spcBef>
              <a:spcAft>
                <a:spcPts val="200"/>
              </a:spcAft>
            </a:pPr>
            <a:r>
              <a:rPr lang="ru-RU" sz="1100" dirty="0" smtClean="0"/>
              <a:t>Или</a:t>
            </a:r>
          </a:p>
          <a:p>
            <a:pPr lvl="0"/>
            <a:r>
              <a:rPr lang="ru-RU" dirty="0" smtClean="0"/>
              <a:t>8 000 р./месяц</a:t>
            </a:r>
          </a:p>
          <a:p>
            <a:endParaRPr lang="ru-RU" dirty="0" smtClean="0"/>
          </a:p>
          <a:p>
            <a:pPr lvl="0"/>
            <a:r>
              <a:rPr lang="ru-RU" sz="1300" i="1" dirty="0" smtClean="0"/>
              <a:t>(все страницы </a:t>
            </a:r>
          </a:p>
          <a:p>
            <a:pPr lvl="0"/>
            <a:r>
              <a:rPr lang="ru-RU" sz="1300" i="1" dirty="0" smtClean="0"/>
              <a:t>открытой зоны)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4" name="Shape 368"/>
          <p:cNvSpPr/>
          <p:nvPr/>
        </p:nvSpPr>
        <p:spPr>
          <a:xfrm flipH="1">
            <a:off x="323528" y="4437112"/>
            <a:ext cx="1562099" cy="342674"/>
          </a:xfrm>
          <a:prstGeom prst="borderCallout1">
            <a:avLst>
              <a:gd name="adj1" fmla="val 18750"/>
              <a:gd name="adj2" fmla="val -8333"/>
              <a:gd name="adj3" fmla="val 75832"/>
              <a:gd name="adj4" fmla="val -24143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1 500 р./месяц</a:t>
            </a:r>
          </a:p>
        </p:txBody>
      </p:sp>
      <p:sp>
        <p:nvSpPr>
          <p:cNvPr id="15" name="Shape 368"/>
          <p:cNvSpPr/>
          <p:nvPr/>
        </p:nvSpPr>
        <p:spPr>
          <a:xfrm flipH="1">
            <a:off x="7258373" y="2060848"/>
            <a:ext cx="1562099" cy="342674"/>
          </a:xfrm>
          <a:prstGeom prst="borderCallout1">
            <a:avLst>
              <a:gd name="adj1" fmla="val -1466"/>
              <a:gd name="adj2" fmla="val 102532"/>
              <a:gd name="adj3" fmla="val 96048"/>
              <a:gd name="adj4" fmla="val 116877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2 000 р./месяц</a:t>
            </a:r>
          </a:p>
        </p:txBody>
      </p:sp>
      <p:sp>
        <p:nvSpPr>
          <p:cNvPr id="16" name="Shape 368"/>
          <p:cNvSpPr/>
          <p:nvPr/>
        </p:nvSpPr>
        <p:spPr>
          <a:xfrm flipH="1">
            <a:off x="7258373" y="3140968"/>
            <a:ext cx="1562099" cy="342674"/>
          </a:xfrm>
          <a:prstGeom prst="borderCallout1">
            <a:avLst>
              <a:gd name="adj1" fmla="val -1466"/>
              <a:gd name="adj2" fmla="val 102532"/>
              <a:gd name="adj3" fmla="val 96048"/>
              <a:gd name="adj4" fmla="val 116877"/>
            </a:avLst>
          </a:prstGeom>
          <a:noFill/>
          <a:ln w="36000" cap="rnd">
            <a:solidFill>
              <a:srgbClr val="00AE00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08000" tIns="63000" rIns="108000" bIns="63000" anchor="ctr" anchorCtr="1">
            <a:spAutoFit/>
          </a:bodyPr>
          <a:lstStyle/>
          <a:p>
            <a:pPr lvl="0"/>
            <a:r>
              <a:rPr lang="ru-RU" dirty="0" smtClean="0"/>
              <a:t>1 500 р./месяц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3_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</TotalTime>
  <Words>1832</Words>
  <Application>Microsoft Office PowerPoint</Application>
  <PresentationFormat>Экран (4:3)</PresentationFormat>
  <Paragraphs>357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/>
      <vt:lpstr>College.ru</vt:lpstr>
      <vt:lpstr>College.ru — первый профессиональный сервис онлайн-подготовки к ЕГЭ</vt:lpstr>
      <vt:lpstr>Как работает College.ru </vt:lpstr>
      <vt:lpstr>Слайд 4</vt:lpstr>
      <vt:lpstr>Более 80 тысяч  зарегистрированных пользователей</vt:lpstr>
      <vt:lpstr>Рекламные возможности College.ru</vt:lpstr>
      <vt:lpstr>Преимущества размещения рекламы на College.ru</vt:lpstr>
      <vt:lpstr>Рекламные места College.ru:  главная страница</vt:lpstr>
      <vt:lpstr>Рекламные места College.ru:  страницы вузов</vt:lpstr>
      <vt:lpstr>Рекламные места College.ru:  разделы «Всё о ЕГЭ» и «Новости»</vt:lpstr>
      <vt:lpstr>Специальное предложение для региональных вузов и учебных центров</vt:lpstr>
      <vt:lpstr>Слайд 12</vt:lpstr>
      <vt:lpstr>Слайд 13</vt:lpstr>
      <vt:lpstr>Слайд 14</vt:lpstr>
      <vt:lpstr>Скидки и бонусы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леша</dc:creator>
  <cp:lastModifiedBy>Мельников</cp:lastModifiedBy>
  <cp:revision>140</cp:revision>
  <dcterms:modified xsi:type="dcterms:W3CDTF">2012-03-03T20:22:51Z</dcterms:modified>
</cp:coreProperties>
</file>